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7"/>
  </p:notesMasterIdLst>
  <p:sldIdLst>
    <p:sldId id="256" r:id="rId2"/>
    <p:sldId id="257" r:id="rId3"/>
    <p:sldId id="258" r:id="rId4"/>
    <p:sldId id="259" r:id="rId5"/>
    <p:sldId id="260" r:id="rId6"/>
    <p:sldId id="278" r:id="rId7"/>
    <p:sldId id="261" r:id="rId8"/>
    <p:sldId id="262" r:id="rId9"/>
    <p:sldId id="263" r:id="rId10"/>
    <p:sldId id="264" r:id="rId11"/>
    <p:sldId id="265" r:id="rId12"/>
    <p:sldId id="266" r:id="rId13"/>
    <p:sldId id="267" r:id="rId14"/>
    <p:sldId id="279" r:id="rId15"/>
    <p:sldId id="268" r:id="rId16"/>
    <p:sldId id="269" r:id="rId17"/>
    <p:sldId id="270" r:id="rId18"/>
    <p:sldId id="271" r:id="rId19"/>
    <p:sldId id="272" r:id="rId20"/>
    <p:sldId id="273" r:id="rId21"/>
    <p:sldId id="274" r:id="rId22"/>
    <p:sldId id="275" r:id="rId23"/>
    <p:sldId id="280" r:id="rId24"/>
    <p:sldId id="276" r:id="rId25"/>
    <p:sldId id="277" r:id="rId2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9" d="100"/>
          <a:sy n="59" d="100"/>
        </p:scale>
        <p:origin x="-816" y="30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E2EE80-4266-42EB-979F-F667315B9846}" type="datetimeFigureOut">
              <a:rPr lang="es-MX" smtClean="0"/>
              <a:t>01/04/2012</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B633A0-D563-4BC5-9455-7C7391AA24BC}" type="slidenum">
              <a:rPr lang="es-MX" smtClean="0"/>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F2B633A0-D563-4BC5-9455-7C7391AA24BC}" type="slidenum">
              <a:rPr lang="es-MX" smtClean="0"/>
              <a:t>25</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9" name="Picture 8" descr="Fresh title.png"/>
          <p:cNvPicPr>
            <a:picLocks noChangeAspect="1"/>
          </p:cNvPicPr>
          <p:nvPr/>
        </p:nvPicPr>
        <p:blipFill>
          <a:blip r:embed="rId2" cstate="print"/>
          <a:srcRect b="39770"/>
          <a:stretch>
            <a:fillRect/>
          </a:stretch>
        </p:blipFill>
        <p:spPr>
          <a:xfrm>
            <a:off x="377" y="1566826"/>
            <a:ext cx="9143245" cy="2243174"/>
          </a:xfrm>
          <a:prstGeom prst="rect">
            <a:avLst/>
          </a:prstGeom>
        </p:spPr>
      </p:pic>
      <p:sp>
        <p:nvSpPr>
          <p:cNvPr id="2" name="Title 1"/>
          <p:cNvSpPr>
            <a:spLocks noGrp="1"/>
          </p:cNvSpPr>
          <p:nvPr>
            <p:ph type="ctrTitle"/>
          </p:nvPr>
        </p:nvSpPr>
        <p:spPr>
          <a:xfrm>
            <a:off x="685800" y="1134035"/>
            <a:ext cx="7772400" cy="1470025"/>
          </a:xfrm>
        </p:spPr>
        <p:txBody>
          <a:bodyPr anchor="b" anchorCtr="0">
            <a:noAutofit/>
          </a:bodyPr>
          <a:lstStyle>
            <a:lvl1pPr>
              <a:defRPr sz="6000"/>
            </a:lvl1pPr>
          </a:lstStyle>
          <a:p>
            <a:r>
              <a:rPr lang="es-ES" smtClean="0"/>
              <a:t>Haga clic para modificar el estilo de título del patrón</a:t>
            </a:r>
            <a:endParaRPr/>
          </a:p>
        </p:txBody>
      </p:sp>
      <p:sp>
        <p:nvSpPr>
          <p:cNvPr id="3" name="Subtitle 2"/>
          <p:cNvSpPr>
            <a:spLocks noGrp="1"/>
          </p:cNvSpPr>
          <p:nvPr>
            <p:ph type="subTitle" idx="1"/>
          </p:nvPr>
        </p:nvSpPr>
        <p:spPr>
          <a:xfrm>
            <a:off x="685800" y="4114800"/>
            <a:ext cx="5257800" cy="1371600"/>
          </a:xfrm>
        </p:spPr>
        <p:txBody>
          <a:bodyPr anchor="t" anchorCtr="0">
            <a:normAutofit/>
          </a:bodyPr>
          <a:lstStyle>
            <a:lvl1pPr marL="0" indent="0" algn="l">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a:p>
        </p:txBody>
      </p:sp>
      <p:sp>
        <p:nvSpPr>
          <p:cNvPr id="4" name="Date Placeholder 3"/>
          <p:cNvSpPr>
            <a:spLocks noGrp="1"/>
          </p:cNvSpPr>
          <p:nvPr>
            <p:ph type="dt" sz="half" idx="10"/>
          </p:nvPr>
        </p:nvSpPr>
        <p:spPr>
          <a:xfrm>
            <a:off x="6324600" y="6288741"/>
            <a:ext cx="1981200" cy="365125"/>
          </a:xfrm>
        </p:spPr>
        <p:txBody>
          <a:bodyPr/>
          <a:lstStyle>
            <a:lvl1pPr algn="r">
              <a:defRPr/>
            </a:lvl1pPr>
          </a:lstStyle>
          <a:p>
            <a:fld id="{5350D830-EBC4-4013-B594-660CA92DB3B2}" type="datetimeFigureOut">
              <a:rPr lang="es-MX" smtClean="0"/>
              <a:t>01/04/2012</a:t>
            </a:fld>
            <a:endParaRPr lang="es-MX"/>
          </a:p>
        </p:txBody>
      </p:sp>
      <p:sp>
        <p:nvSpPr>
          <p:cNvPr id="5" name="Footer Placeholder 4"/>
          <p:cNvSpPr>
            <a:spLocks noGrp="1"/>
          </p:cNvSpPr>
          <p:nvPr>
            <p:ph type="ftr" sz="quarter" idx="11"/>
          </p:nvPr>
        </p:nvSpPr>
        <p:spPr>
          <a:xfrm>
            <a:off x="685800" y="6288741"/>
            <a:ext cx="2895600" cy="365125"/>
          </a:xfrm>
        </p:spPr>
        <p:txBody>
          <a:bodyPr/>
          <a:lstStyle>
            <a:lvl1pPr algn="l">
              <a:defRPr/>
            </a:lvl1pPr>
          </a:lstStyle>
          <a:p>
            <a:endParaRPr lang="es-MX"/>
          </a:p>
        </p:txBody>
      </p:sp>
      <p:sp>
        <p:nvSpPr>
          <p:cNvPr id="6" name="Slide Number Placeholder 5"/>
          <p:cNvSpPr>
            <a:spLocks noGrp="1"/>
          </p:cNvSpPr>
          <p:nvPr>
            <p:ph type="sldNum" sz="quarter" idx="12"/>
          </p:nvPr>
        </p:nvSpPr>
        <p:spPr>
          <a:xfrm>
            <a:off x="8382000" y="6288741"/>
            <a:ext cx="685800" cy="365125"/>
          </a:xfrm>
        </p:spPr>
        <p:txBody>
          <a:bodyPr/>
          <a:lstStyle>
            <a:lvl1pPr>
              <a:defRPr sz="1100" b="1" kern="1200">
                <a:solidFill>
                  <a:schemeClr val="tx1">
                    <a:tint val="75000"/>
                  </a:schemeClr>
                </a:solidFill>
                <a:latin typeface="+mn-lt"/>
                <a:ea typeface="+mn-ea"/>
                <a:cs typeface="+mn-cs"/>
              </a:defRPr>
            </a:lvl1pPr>
          </a:lstStyle>
          <a:p>
            <a:fld id="{D5BAE961-80E7-4DD6-B992-959EB0AF4E4B}" type="slidenum">
              <a:rPr lang="es-MX" smtClean="0"/>
              <a:t>‹Nº›</a:t>
            </a:fld>
            <a:endParaRPr lang="es-MX"/>
          </a:p>
        </p:txBody>
      </p:sp>
      <p:pic>
        <p:nvPicPr>
          <p:cNvPr id="10" name="Picture 9" descr="Fresh title.png"/>
          <p:cNvPicPr>
            <a:picLocks noChangeAspect="1"/>
          </p:cNvPicPr>
          <p:nvPr/>
        </p:nvPicPr>
        <p:blipFill>
          <a:blip r:embed="rId2" cstate="print"/>
          <a:srcRect t="33632" b="59388"/>
          <a:stretch>
            <a:fillRect/>
          </a:stretch>
        </p:blipFill>
        <p:spPr>
          <a:xfrm>
            <a:off x="0" y="6598024"/>
            <a:ext cx="9143245" cy="25997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Date Placeholder 3"/>
          <p:cNvSpPr>
            <a:spLocks noGrp="1"/>
          </p:cNvSpPr>
          <p:nvPr>
            <p:ph type="dt" sz="half" idx="10"/>
          </p:nvPr>
        </p:nvSpPr>
        <p:spPr/>
        <p:txBody>
          <a:bodyPr/>
          <a:lstStyle/>
          <a:p>
            <a:fld id="{5350D830-EBC4-4013-B594-660CA92DB3B2}" type="datetimeFigureOut">
              <a:rPr lang="es-MX" smtClean="0"/>
              <a:t>01/04/2012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5BAE961-80E7-4DD6-B992-959EB0AF4E4B}"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600200"/>
            <a:ext cx="1752600" cy="4525963"/>
          </a:xfrm>
        </p:spPr>
        <p:txBody>
          <a:bodyPr vert="eaVert"/>
          <a:lstStyle/>
          <a:p>
            <a:r>
              <a:rPr lang="es-ES" smtClean="0"/>
              <a:t>Haga clic para modificar el estilo de título del patrón</a:t>
            </a:r>
            <a:endParaRPr/>
          </a:p>
        </p:txBody>
      </p:sp>
      <p:sp>
        <p:nvSpPr>
          <p:cNvPr id="3" name="Vertical Text Placeholder 2"/>
          <p:cNvSpPr>
            <a:spLocks noGrp="1"/>
          </p:cNvSpPr>
          <p:nvPr>
            <p:ph type="body" orient="vert" idx="1"/>
          </p:nvPr>
        </p:nvSpPr>
        <p:spPr>
          <a:xfrm>
            <a:off x="990600" y="1600200"/>
            <a:ext cx="5257800" cy="452596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Date Placeholder 3"/>
          <p:cNvSpPr>
            <a:spLocks noGrp="1"/>
          </p:cNvSpPr>
          <p:nvPr>
            <p:ph type="dt" sz="half" idx="10"/>
          </p:nvPr>
        </p:nvSpPr>
        <p:spPr/>
        <p:txBody>
          <a:bodyPr/>
          <a:lstStyle/>
          <a:p>
            <a:fld id="{5350D830-EBC4-4013-B594-660CA92DB3B2}" type="datetimeFigureOut">
              <a:rPr lang="es-MX" smtClean="0"/>
              <a:t>01/04/2012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5BAE961-80E7-4DD6-B992-959EB0AF4E4B}"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Date Placeholder 3"/>
          <p:cNvSpPr>
            <a:spLocks noGrp="1"/>
          </p:cNvSpPr>
          <p:nvPr>
            <p:ph type="dt" sz="half" idx="10"/>
          </p:nvPr>
        </p:nvSpPr>
        <p:spPr/>
        <p:txBody>
          <a:bodyPr/>
          <a:lstStyle/>
          <a:p>
            <a:fld id="{5350D830-EBC4-4013-B594-660CA92DB3B2}" type="datetimeFigureOut">
              <a:rPr lang="es-MX" smtClean="0"/>
              <a:t>01/04/2012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5BAE961-80E7-4DD6-B992-959EB0AF4E4B}"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9" name="Picture 8" descr="Fresh section.png"/>
          <p:cNvPicPr>
            <a:picLocks noChangeAspect="1"/>
          </p:cNvPicPr>
          <p:nvPr/>
        </p:nvPicPr>
        <p:blipFill>
          <a:blip r:embed="rId2" cstate="print"/>
          <a:stretch>
            <a:fillRect/>
          </a:stretch>
        </p:blipFill>
        <p:spPr>
          <a:xfrm>
            <a:off x="755" y="3767583"/>
            <a:ext cx="9143245" cy="3090417"/>
          </a:xfrm>
          <a:prstGeom prst="rect">
            <a:avLst/>
          </a:prstGeom>
        </p:spPr>
      </p:pic>
      <p:sp>
        <p:nvSpPr>
          <p:cNvPr id="2" name="Title 1"/>
          <p:cNvSpPr>
            <a:spLocks noGrp="1"/>
          </p:cNvSpPr>
          <p:nvPr>
            <p:ph type="title"/>
          </p:nvPr>
        </p:nvSpPr>
        <p:spPr>
          <a:xfrm>
            <a:off x="672353" y="2819400"/>
            <a:ext cx="7772400" cy="1828800"/>
          </a:xfrm>
        </p:spPr>
        <p:txBody>
          <a:bodyPr vert="horz" lIns="91440" tIns="45720" rIns="91440" bIns="45720" rtlCol="0" anchor="b" anchorCtr="0">
            <a:noAutofit/>
          </a:bodyPr>
          <a:lstStyle>
            <a:lvl1pPr algn="l" defTabSz="914400" rtl="0" eaLnBrk="1" latinLnBrk="0" hangingPunct="1">
              <a:spcBef>
                <a:spcPct val="0"/>
              </a:spcBef>
              <a:buNone/>
              <a:defRPr sz="6000" b="1" kern="1200">
                <a:solidFill>
                  <a:schemeClr val="tx1">
                    <a:alpha val="90000"/>
                  </a:schemeClr>
                </a:solidFill>
                <a:effectLst>
                  <a:innerShdw blurRad="38100">
                    <a:schemeClr val="tx1">
                      <a:lumMod val="85000"/>
                    </a:schemeClr>
                  </a:innerShdw>
                </a:effectLst>
                <a:latin typeface="+mj-lt"/>
                <a:ea typeface="+mj-ea"/>
                <a:cs typeface="+mj-cs"/>
              </a:defRPr>
            </a:lvl1pPr>
          </a:lstStyle>
          <a:p>
            <a:r>
              <a:rPr lang="es-ES" smtClean="0"/>
              <a:t>Haga clic para modificar el estilo de título del patrón</a:t>
            </a:r>
            <a:endParaRPr/>
          </a:p>
        </p:txBody>
      </p:sp>
      <p:sp>
        <p:nvSpPr>
          <p:cNvPr id="3" name="Text Placeholder 2"/>
          <p:cNvSpPr>
            <a:spLocks noGrp="1"/>
          </p:cNvSpPr>
          <p:nvPr>
            <p:ph type="body" idx="1"/>
          </p:nvPr>
        </p:nvSpPr>
        <p:spPr>
          <a:xfrm>
            <a:off x="672353" y="5257800"/>
            <a:ext cx="7772400" cy="685800"/>
          </a:xfrm>
        </p:spPr>
        <p:txBody>
          <a:bodyPr vert="horz" lIns="91440" tIns="45720" rIns="91440" bIns="45720" rtlCol="0" anchor="t" anchorCtr="0">
            <a:normAutofit/>
          </a:bodyPr>
          <a:lstStyle>
            <a:lvl1pPr marL="0" indent="0" algn="l" defTabSz="914400" rtl="0" eaLnBrk="1" latinLnBrk="0" hangingPunct="1">
              <a:spcBef>
                <a:spcPts val="0"/>
              </a:spcBef>
              <a:buFont typeface="Wingdings" pitchFamily="2" charset="2"/>
              <a:buNone/>
              <a:defRPr sz="1600" b="0" kern="1200">
                <a:solidFill>
                  <a:schemeClr val="tx1"/>
                </a:solidFill>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672353" y="6553200"/>
            <a:ext cx="1981200" cy="231013"/>
          </a:xfrm>
        </p:spPr>
        <p:txBody>
          <a:bodyPr/>
          <a:lstStyle/>
          <a:p>
            <a:fld id="{5350D830-EBC4-4013-B594-660CA92DB3B2}" type="datetimeFigureOut">
              <a:rPr lang="es-MX" smtClean="0"/>
              <a:t>01/04/2012</a:t>
            </a:fld>
            <a:endParaRPr lang="es-MX"/>
          </a:p>
        </p:txBody>
      </p:sp>
      <p:sp>
        <p:nvSpPr>
          <p:cNvPr id="5" name="Footer Placeholder 4"/>
          <p:cNvSpPr>
            <a:spLocks noGrp="1"/>
          </p:cNvSpPr>
          <p:nvPr>
            <p:ph type="ftr" sz="quarter" idx="11"/>
          </p:nvPr>
        </p:nvSpPr>
        <p:spPr>
          <a:xfrm>
            <a:off x="3621024" y="6553200"/>
            <a:ext cx="2895600" cy="231013"/>
          </a:xfrm>
        </p:spPr>
        <p:txBody>
          <a:bodyPr/>
          <a:lstStyle>
            <a:lvl1pPr algn="ctr">
              <a:defRPr/>
            </a:lvl1pPr>
          </a:lstStyle>
          <a:p>
            <a:endParaRPr lang="es-MX"/>
          </a:p>
        </p:txBody>
      </p:sp>
      <p:sp>
        <p:nvSpPr>
          <p:cNvPr id="6" name="Slide Number Placeholder 5"/>
          <p:cNvSpPr>
            <a:spLocks noGrp="1"/>
          </p:cNvSpPr>
          <p:nvPr>
            <p:ph type="sldNum" sz="quarter" idx="12"/>
          </p:nvPr>
        </p:nvSpPr>
        <p:spPr>
          <a:xfrm>
            <a:off x="7758953" y="6553200"/>
            <a:ext cx="685800" cy="231013"/>
          </a:xfrm>
        </p:spPr>
        <p:txBody>
          <a:bodyPr/>
          <a:lstStyle/>
          <a:p>
            <a:fld id="{D5BAE961-80E7-4DD6-B992-959EB0AF4E4B}"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Content Placeholder 2"/>
          <p:cNvSpPr>
            <a:spLocks noGrp="1"/>
          </p:cNvSpPr>
          <p:nvPr>
            <p:ph sz="half" idx="1"/>
          </p:nvPr>
        </p:nvSpPr>
        <p:spPr>
          <a:xfrm>
            <a:off x="963706" y="2070100"/>
            <a:ext cx="3429000" cy="37385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Content Placeholder 3"/>
          <p:cNvSpPr>
            <a:spLocks noGrp="1"/>
          </p:cNvSpPr>
          <p:nvPr>
            <p:ph sz="half" idx="2"/>
          </p:nvPr>
        </p:nvSpPr>
        <p:spPr>
          <a:xfrm>
            <a:off x="4760259" y="2070100"/>
            <a:ext cx="3429000" cy="37385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5" name="Date Placeholder 4"/>
          <p:cNvSpPr>
            <a:spLocks noGrp="1"/>
          </p:cNvSpPr>
          <p:nvPr>
            <p:ph type="dt" sz="half" idx="10"/>
          </p:nvPr>
        </p:nvSpPr>
        <p:spPr/>
        <p:txBody>
          <a:bodyPr/>
          <a:lstStyle/>
          <a:p>
            <a:fld id="{5350D830-EBC4-4013-B594-660CA92DB3B2}" type="datetimeFigureOut">
              <a:rPr lang="es-MX" smtClean="0"/>
              <a:t>01/04/2012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5BAE961-80E7-4DD6-B992-959EB0AF4E4B}"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p:nvPr/>
        </p:nvSpPr>
        <p:spPr>
          <a:xfrm>
            <a:off x="4675094" y="1842247"/>
            <a:ext cx="3505200" cy="3962400"/>
          </a:xfrm>
          <a:prstGeom prst="rect">
            <a:avLst/>
          </a:prstGeom>
          <a:solidFill>
            <a:srgbClr val="FFFFFF">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 name="Text Placeholder 4"/>
          <p:cNvSpPr>
            <a:spLocks noGrp="1"/>
          </p:cNvSpPr>
          <p:nvPr>
            <p:ph type="body" sz="quarter" idx="3"/>
          </p:nvPr>
        </p:nvSpPr>
        <p:spPr>
          <a:xfrm>
            <a:off x="4715435" y="1809750"/>
            <a:ext cx="3429000" cy="639762"/>
          </a:xfrm>
          <a:noFill/>
        </p:spPr>
        <p:txBody>
          <a:bodyPr vert="horz" lIns="91440" tIns="91440" rIns="91440" bIns="91440" rtlCol="0" anchor="ctr" anchorCtr="0">
            <a:noAutofit/>
          </a:bodyPr>
          <a:lstStyle>
            <a:lvl1pPr marL="0" indent="0" algn="l" defTabSz="914400" rtl="0" eaLnBrk="1" latinLnBrk="0" hangingPunct="1">
              <a:spcBef>
                <a:spcPct val="0"/>
              </a:spcBef>
              <a:buNone/>
              <a:defRPr sz="2200" b="1" kern="1200">
                <a:solidFill>
                  <a:schemeClr val="tx1">
                    <a:alpha val="90000"/>
                  </a:schemeClr>
                </a:solidFill>
                <a:effectLst>
                  <a:innerShdw blurRad="38100">
                    <a:schemeClr val="tx1">
                      <a:lumMod val="85000"/>
                    </a:schemeClr>
                  </a:innerShdw>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0" name="Rectangle 9"/>
          <p:cNvSpPr/>
          <p:nvPr/>
        </p:nvSpPr>
        <p:spPr>
          <a:xfrm>
            <a:off x="990600" y="1842247"/>
            <a:ext cx="3505200" cy="3962400"/>
          </a:xfrm>
          <a:prstGeom prst="rect">
            <a:avLst/>
          </a:prstGeom>
          <a:solidFill>
            <a:srgbClr val="FFFFFF">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lvl1pPr>
              <a:defRPr/>
            </a:lvl1pPr>
          </a:lstStyle>
          <a:p>
            <a:r>
              <a:rPr lang="es-ES" smtClean="0"/>
              <a:t>Haga clic para modificar el estilo de título del patrón</a:t>
            </a:r>
            <a:endParaRPr/>
          </a:p>
        </p:txBody>
      </p:sp>
      <p:sp>
        <p:nvSpPr>
          <p:cNvPr id="3" name="Text Placeholder 2"/>
          <p:cNvSpPr>
            <a:spLocks noGrp="1"/>
          </p:cNvSpPr>
          <p:nvPr>
            <p:ph type="body" idx="1"/>
          </p:nvPr>
        </p:nvSpPr>
        <p:spPr>
          <a:xfrm>
            <a:off x="1017494" y="1809750"/>
            <a:ext cx="3429000" cy="639762"/>
          </a:xfrm>
          <a:noFill/>
        </p:spPr>
        <p:txBody>
          <a:bodyPr vert="horz" lIns="91440" tIns="91440" rIns="91440" bIns="91440" rtlCol="0" anchor="ctr" anchorCtr="0">
            <a:noAutofit/>
          </a:bodyPr>
          <a:lstStyle>
            <a:lvl1pPr marL="0" indent="0" algn="l" defTabSz="914400" rtl="0" eaLnBrk="1" latinLnBrk="0" hangingPunct="1">
              <a:spcBef>
                <a:spcPct val="0"/>
              </a:spcBef>
              <a:buNone/>
              <a:defRPr sz="2200" b="1" kern="1200">
                <a:solidFill>
                  <a:schemeClr val="tx1">
                    <a:alpha val="90000"/>
                  </a:schemeClr>
                </a:solidFill>
                <a:effectLst>
                  <a:innerShdw blurRad="38100">
                    <a:schemeClr val="tx1">
                      <a:lumMod val="85000"/>
                    </a:schemeClr>
                  </a:innerShdw>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0"/>
              </a:spcBef>
              <a:buFont typeface="Wingdings" pitchFamily="2" charset="2"/>
              <a:buNone/>
            </a:pPr>
            <a:r>
              <a:rPr lang="es-ES" smtClean="0"/>
              <a:t>Haga clic para modificar el estilo de texto del patrón</a:t>
            </a:r>
          </a:p>
        </p:txBody>
      </p:sp>
      <p:sp>
        <p:nvSpPr>
          <p:cNvPr id="4" name="Content Placeholder 3"/>
          <p:cNvSpPr>
            <a:spLocks noGrp="1"/>
          </p:cNvSpPr>
          <p:nvPr>
            <p:ph sz="half" idx="2"/>
          </p:nvPr>
        </p:nvSpPr>
        <p:spPr>
          <a:xfrm>
            <a:off x="1017494" y="2590800"/>
            <a:ext cx="3429000" cy="3217863"/>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6" name="Content Placeholder 5"/>
          <p:cNvSpPr>
            <a:spLocks noGrp="1"/>
          </p:cNvSpPr>
          <p:nvPr>
            <p:ph sz="quarter" idx="4"/>
          </p:nvPr>
        </p:nvSpPr>
        <p:spPr>
          <a:xfrm>
            <a:off x="4715435" y="2590800"/>
            <a:ext cx="3429000" cy="3217863"/>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7" name="Date Placeholder 6"/>
          <p:cNvSpPr>
            <a:spLocks noGrp="1"/>
          </p:cNvSpPr>
          <p:nvPr>
            <p:ph type="dt" sz="half" idx="10"/>
          </p:nvPr>
        </p:nvSpPr>
        <p:spPr/>
        <p:txBody>
          <a:bodyPr/>
          <a:lstStyle/>
          <a:p>
            <a:fld id="{5350D830-EBC4-4013-B594-660CA92DB3B2}" type="datetimeFigureOut">
              <a:rPr lang="es-MX" smtClean="0"/>
              <a:t>01/04/2012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D5BAE961-80E7-4DD6-B992-959EB0AF4E4B}"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Date Placeholder 2"/>
          <p:cNvSpPr>
            <a:spLocks noGrp="1"/>
          </p:cNvSpPr>
          <p:nvPr>
            <p:ph type="dt" sz="half" idx="10"/>
          </p:nvPr>
        </p:nvSpPr>
        <p:spPr/>
        <p:txBody>
          <a:bodyPr/>
          <a:lstStyle/>
          <a:p>
            <a:fld id="{5350D830-EBC4-4013-B594-660CA92DB3B2}" type="datetimeFigureOut">
              <a:rPr lang="es-MX" smtClean="0"/>
              <a:t>01/04/2012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D5BAE961-80E7-4DD6-B992-959EB0AF4E4B}"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50D830-EBC4-4013-B594-660CA92DB3B2}" type="datetimeFigureOut">
              <a:rPr lang="es-MX" smtClean="0"/>
              <a:t>01/04/2012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D5BAE961-80E7-4DD6-B992-959EB0AF4E4B}"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952500" y="4498848"/>
            <a:ext cx="7223760" cy="868680"/>
          </a:xfrm>
        </p:spPr>
        <p:txBody>
          <a:bodyPr vert="horz" lIns="91440" tIns="45720" rIns="91440" bIns="45720" rtlCol="0" anchor="b" anchorCtr="0">
            <a:noAutofit/>
          </a:bodyPr>
          <a:lstStyle>
            <a:lvl1pPr algn="l" defTabSz="914400" rtl="0" eaLnBrk="1" latinLnBrk="0" hangingPunct="1">
              <a:spcBef>
                <a:spcPct val="0"/>
              </a:spcBef>
              <a:buNone/>
              <a:defRPr sz="4400" b="1" kern="1200">
                <a:solidFill>
                  <a:schemeClr val="tx1">
                    <a:alpha val="90000"/>
                  </a:schemeClr>
                </a:solidFill>
                <a:effectLst>
                  <a:innerShdw blurRad="38100">
                    <a:schemeClr val="tx1">
                      <a:lumMod val="85000"/>
                    </a:schemeClr>
                  </a:innerShdw>
                </a:effectLst>
                <a:latin typeface="+mj-lt"/>
                <a:ea typeface="+mj-ea"/>
                <a:cs typeface="+mj-cs"/>
              </a:defRPr>
            </a:lvl1pPr>
          </a:lstStyle>
          <a:p>
            <a:r>
              <a:rPr lang="es-ES" smtClean="0"/>
              <a:t>Haga clic para modificar el estilo de título del patrón</a:t>
            </a:r>
            <a:endParaRPr/>
          </a:p>
        </p:txBody>
      </p:sp>
      <p:sp>
        <p:nvSpPr>
          <p:cNvPr id="3" name="Content Placeholder 2"/>
          <p:cNvSpPr>
            <a:spLocks noGrp="1"/>
          </p:cNvSpPr>
          <p:nvPr>
            <p:ph idx="1"/>
          </p:nvPr>
        </p:nvSpPr>
        <p:spPr>
          <a:xfrm>
            <a:off x="952500" y="1673352"/>
            <a:ext cx="7223760" cy="2587752"/>
          </a:xfrm>
        </p:spPr>
        <p:txBody>
          <a:bodyPr>
            <a:normAutofit/>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Text Placeholder 3"/>
          <p:cNvSpPr>
            <a:spLocks noGrp="1"/>
          </p:cNvSpPr>
          <p:nvPr>
            <p:ph type="body" sz="half" idx="2"/>
          </p:nvPr>
        </p:nvSpPr>
        <p:spPr>
          <a:xfrm>
            <a:off x="952500" y="5367528"/>
            <a:ext cx="7223760" cy="804672"/>
          </a:xfrm>
        </p:spPr>
        <p:txBody>
          <a:bodyPr vert="horz" lIns="91440" tIns="45720" rIns="91440" bIns="45720" rtlCol="0">
            <a:normAutofit/>
          </a:bodyPr>
          <a:lstStyle>
            <a:lvl1pPr marL="0" indent="0">
              <a:buNone/>
              <a:defRPr sz="1600" b="0" kern="1200">
                <a:solidFill>
                  <a:schemeClr val="tx1"/>
                </a:solidFill>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1800"/>
              </a:spcBef>
              <a:buFont typeface="Wingdings" pitchFamily="2" charset="2"/>
              <a:buNone/>
            </a:pPr>
            <a:r>
              <a:rPr lang="es-ES" smtClean="0"/>
              <a:t>Haga clic para modificar el estilo de texto del patrón</a:t>
            </a:r>
          </a:p>
        </p:txBody>
      </p:sp>
      <p:sp>
        <p:nvSpPr>
          <p:cNvPr id="5" name="Date Placeholder 4"/>
          <p:cNvSpPr>
            <a:spLocks noGrp="1"/>
          </p:cNvSpPr>
          <p:nvPr>
            <p:ph type="dt" sz="half" idx="10"/>
          </p:nvPr>
        </p:nvSpPr>
        <p:spPr>
          <a:xfrm>
            <a:off x="952500" y="6553200"/>
            <a:ext cx="1828800" cy="228600"/>
          </a:xfrm>
        </p:spPr>
        <p:txBody>
          <a:bodyPr/>
          <a:lstStyle/>
          <a:p>
            <a:fld id="{5350D830-EBC4-4013-B594-660CA92DB3B2}" type="datetimeFigureOut">
              <a:rPr lang="es-MX" smtClean="0"/>
              <a:t>01/04/2012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5BAE961-80E7-4DD6-B992-959EB0AF4E4B}"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952500" y="4495800"/>
            <a:ext cx="7219950" cy="871538"/>
          </a:xfrm>
        </p:spPr>
        <p:txBody>
          <a:bodyPr vert="horz" lIns="91440" tIns="45720" rIns="91440" bIns="45720" rtlCol="0" anchor="b" anchorCtr="0">
            <a:noAutofit/>
          </a:bodyPr>
          <a:lstStyle>
            <a:lvl1pPr algn="l" defTabSz="914400" rtl="0" eaLnBrk="1" latinLnBrk="0" hangingPunct="1">
              <a:spcBef>
                <a:spcPct val="0"/>
              </a:spcBef>
              <a:buNone/>
              <a:defRPr sz="4400" b="1" kern="1200">
                <a:solidFill>
                  <a:schemeClr val="tx1">
                    <a:alpha val="90000"/>
                  </a:schemeClr>
                </a:solidFill>
                <a:effectLst>
                  <a:innerShdw blurRad="38100">
                    <a:schemeClr val="tx1">
                      <a:lumMod val="85000"/>
                    </a:schemeClr>
                  </a:innerShdw>
                </a:effectLst>
                <a:latin typeface="+mj-lt"/>
                <a:ea typeface="+mj-ea"/>
                <a:cs typeface="+mj-cs"/>
              </a:defRPr>
            </a:lvl1pPr>
          </a:lstStyle>
          <a:p>
            <a:r>
              <a:rPr lang="es-ES" smtClean="0"/>
              <a:t>Haga clic para modificar el estilo de título del patrón</a:t>
            </a:r>
            <a:endParaRPr/>
          </a:p>
        </p:txBody>
      </p:sp>
      <p:sp>
        <p:nvSpPr>
          <p:cNvPr id="3" name="Picture Placeholder 2"/>
          <p:cNvSpPr>
            <a:spLocks noGrp="1"/>
          </p:cNvSpPr>
          <p:nvPr>
            <p:ph type="pic" idx="1"/>
          </p:nvPr>
        </p:nvSpPr>
        <p:spPr>
          <a:xfrm>
            <a:off x="952500" y="1676400"/>
            <a:ext cx="7219950" cy="2590800"/>
          </a:xfrm>
          <a:ln w="127000">
            <a:solidFill>
              <a:srgbClr val="FFFFFF">
                <a:alpha val="10000"/>
              </a:srgbClr>
            </a:solidFill>
            <a:miter lim="800000"/>
          </a:ln>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a:p>
        </p:txBody>
      </p:sp>
      <p:sp>
        <p:nvSpPr>
          <p:cNvPr id="4" name="Text Placeholder 3"/>
          <p:cNvSpPr>
            <a:spLocks noGrp="1"/>
          </p:cNvSpPr>
          <p:nvPr>
            <p:ph type="body" sz="half" idx="2"/>
          </p:nvPr>
        </p:nvSpPr>
        <p:spPr>
          <a:xfrm>
            <a:off x="952500" y="5367338"/>
            <a:ext cx="7223760" cy="804862"/>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952500" y="6553200"/>
            <a:ext cx="1828800" cy="228600"/>
          </a:xfrm>
        </p:spPr>
        <p:txBody>
          <a:bodyPr/>
          <a:lstStyle/>
          <a:p>
            <a:fld id="{5350D830-EBC4-4013-B594-660CA92DB3B2}" type="datetimeFigureOut">
              <a:rPr lang="es-MX" smtClean="0"/>
              <a:t>01/04/2012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5BAE961-80E7-4DD6-B992-959EB0AF4E4B}"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8" name="Picture 7" descr="Fresh Master.png"/>
          <p:cNvPicPr>
            <a:picLocks noChangeAspect="1"/>
          </p:cNvPicPr>
          <p:nvPr/>
        </p:nvPicPr>
        <p:blipFill>
          <a:blip r:embed="rId13" cstate="print"/>
          <a:stretch>
            <a:fillRect/>
          </a:stretch>
        </p:blipFill>
        <p:spPr>
          <a:xfrm>
            <a:off x="377" y="283"/>
            <a:ext cx="9143245" cy="6857434"/>
          </a:xfrm>
          <a:prstGeom prst="rect">
            <a:avLst/>
          </a:prstGeom>
        </p:spPr>
      </p:pic>
      <p:sp>
        <p:nvSpPr>
          <p:cNvPr id="2" name="Title Placeholder 1"/>
          <p:cNvSpPr>
            <a:spLocks noGrp="1"/>
          </p:cNvSpPr>
          <p:nvPr>
            <p:ph type="title"/>
          </p:nvPr>
        </p:nvSpPr>
        <p:spPr>
          <a:xfrm>
            <a:off x="672353" y="188259"/>
            <a:ext cx="7799294" cy="1461247"/>
          </a:xfrm>
          <a:prstGeom prst="rect">
            <a:avLst/>
          </a:prstGeom>
        </p:spPr>
        <p:txBody>
          <a:bodyPr vert="horz" lIns="91440" tIns="45720" rIns="91440" bIns="45720" rtlCol="0" anchor="b" anchorCtr="0">
            <a:noAutofit/>
          </a:bodyPr>
          <a:lstStyle/>
          <a:p>
            <a:r>
              <a:rPr lang="es-ES" smtClean="0"/>
              <a:t>Haga clic para modificar el estilo de título del patrón</a:t>
            </a:r>
            <a:endParaRPr/>
          </a:p>
        </p:txBody>
      </p:sp>
      <p:sp>
        <p:nvSpPr>
          <p:cNvPr id="3" name="Text Placeholder 2"/>
          <p:cNvSpPr>
            <a:spLocks noGrp="1"/>
          </p:cNvSpPr>
          <p:nvPr>
            <p:ph type="body" idx="1"/>
          </p:nvPr>
        </p:nvSpPr>
        <p:spPr>
          <a:xfrm>
            <a:off x="952500" y="2057401"/>
            <a:ext cx="7239000" cy="3733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Date Placeholder 3"/>
          <p:cNvSpPr>
            <a:spLocks noGrp="1"/>
          </p:cNvSpPr>
          <p:nvPr>
            <p:ph type="dt" sz="half" idx="2"/>
          </p:nvPr>
        </p:nvSpPr>
        <p:spPr>
          <a:xfrm>
            <a:off x="952500" y="6553200"/>
            <a:ext cx="1828800" cy="228600"/>
          </a:xfrm>
          <a:prstGeom prst="rect">
            <a:avLst/>
          </a:prstGeom>
        </p:spPr>
        <p:txBody>
          <a:bodyPr vert="horz" lIns="91440" tIns="45720" rIns="91440" bIns="45720" rtlCol="0" anchor="ctr"/>
          <a:lstStyle>
            <a:lvl1pPr algn="l">
              <a:defRPr sz="1100" b="1">
                <a:solidFill>
                  <a:schemeClr val="tx1">
                    <a:tint val="75000"/>
                  </a:schemeClr>
                </a:solidFill>
              </a:defRPr>
            </a:lvl1pPr>
          </a:lstStyle>
          <a:p>
            <a:fld id="{5350D830-EBC4-4013-B594-660CA92DB3B2}" type="datetimeFigureOut">
              <a:rPr lang="es-MX" smtClean="0"/>
              <a:t>01/04/2012</a:t>
            </a:fld>
            <a:endParaRPr lang="es-MX"/>
          </a:p>
        </p:txBody>
      </p:sp>
      <p:sp>
        <p:nvSpPr>
          <p:cNvPr id="5" name="Footer Placeholder 4"/>
          <p:cNvSpPr>
            <a:spLocks noGrp="1"/>
          </p:cNvSpPr>
          <p:nvPr>
            <p:ph type="ftr" sz="quarter" idx="3"/>
          </p:nvPr>
        </p:nvSpPr>
        <p:spPr>
          <a:xfrm>
            <a:off x="3124200" y="6553200"/>
            <a:ext cx="2895600" cy="228600"/>
          </a:xfrm>
          <a:prstGeom prst="rect">
            <a:avLst/>
          </a:prstGeom>
        </p:spPr>
        <p:txBody>
          <a:bodyPr vert="horz" lIns="91440" tIns="45720" rIns="91440" bIns="45720" rtlCol="0" anchor="ctr"/>
          <a:lstStyle>
            <a:lvl1pPr algn="ctr">
              <a:defRPr sz="1100" b="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7277100" y="6553200"/>
            <a:ext cx="914400" cy="228600"/>
          </a:xfrm>
          <a:prstGeom prst="rect">
            <a:avLst/>
          </a:prstGeom>
        </p:spPr>
        <p:txBody>
          <a:bodyPr vert="horz" lIns="91440" tIns="45720" rIns="91440" bIns="45720" rtlCol="0" anchor="ctr"/>
          <a:lstStyle>
            <a:lvl1pPr algn="r">
              <a:defRPr sz="1100" b="1">
                <a:solidFill>
                  <a:schemeClr val="tx1">
                    <a:tint val="75000"/>
                  </a:schemeClr>
                </a:solidFill>
              </a:defRPr>
            </a:lvl1pPr>
          </a:lstStyle>
          <a:p>
            <a:fld id="{D5BAE961-80E7-4DD6-B992-959EB0AF4E4B}" type="slidenum">
              <a:rPr lang="es-MX" smtClean="0"/>
              <a:t>‹Nº›</a:t>
            </a:fld>
            <a:endParaRPr lang="es-MX"/>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5400" b="1" kern="1200">
          <a:solidFill>
            <a:schemeClr val="tx1">
              <a:alpha val="90000"/>
            </a:schemeClr>
          </a:solidFill>
          <a:effectLst>
            <a:innerShdw blurRad="38100">
              <a:schemeClr val="tx1">
                <a:lumMod val="85000"/>
              </a:schemeClr>
            </a:innerShdw>
          </a:effectLst>
          <a:latin typeface="+mj-lt"/>
          <a:ea typeface="+mj-ea"/>
          <a:cs typeface="+mj-cs"/>
        </a:defRPr>
      </a:lvl1pPr>
    </p:titleStyle>
    <p:bodyStyle>
      <a:lvl1pPr marL="342900" indent="-342900" algn="l" defTabSz="914400" rtl="0" eaLnBrk="1" latinLnBrk="0" hangingPunct="1">
        <a:spcBef>
          <a:spcPts val="1800"/>
        </a:spcBef>
        <a:buFont typeface="Wingdings" pitchFamily="2" charset="2"/>
        <a:buChar char=""/>
        <a:defRPr sz="2000" b="0" kern="1200">
          <a:solidFill>
            <a:schemeClr val="tx1"/>
          </a:solidFill>
          <a:effectLst/>
          <a:latin typeface="+mn-lt"/>
          <a:ea typeface="+mn-ea"/>
          <a:cs typeface="+mn-cs"/>
        </a:defRPr>
      </a:lvl1pPr>
      <a:lvl2pPr marL="742950" indent="-285750" algn="l" defTabSz="914400" rtl="0" eaLnBrk="1" latinLnBrk="0" hangingPunct="1">
        <a:spcBef>
          <a:spcPts val="1800"/>
        </a:spcBef>
        <a:buFont typeface="Wingdings" pitchFamily="2" charset="2"/>
        <a:buChar char=""/>
        <a:defRPr sz="1800" b="0" kern="1200">
          <a:solidFill>
            <a:schemeClr val="tx1"/>
          </a:solidFill>
          <a:effectLst/>
          <a:latin typeface="+mn-lt"/>
          <a:ea typeface="+mn-ea"/>
          <a:cs typeface="+mn-cs"/>
        </a:defRPr>
      </a:lvl2pPr>
      <a:lvl3pPr marL="1143000" indent="-228600" algn="l" defTabSz="914400" rtl="0" eaLnBrk="1" latinLnBrk="0" hangingPunct="1">
        <a:spcBef>
          <a:spcPts val="1800"/>
        </a:spcBef>
        <a:buFont typeface="Wingdings" pitchFamily="2" charset="2"/>
        <a:buChar char=""/>
        <a:defRPr sz="1600" b="0" kern="1200">
          <a:solidFill>
            <a:schemeClr val="tx1"/>
          </a:solidFill>
          <a:effectLst/>
          <a:latin typeface="+mn-lt"/>
          <a:ea typeface="+mn-ea"/>
          <a:cs typeface="+mn-cs"/>
        </a:defRPr>
      </a:lvl3pPr>
      <a:lvl4pPr marL="1600200" indent="-228600" algn="l" defTabSz="914400" rtl="0" eaLnBrk="1" latinLnBrk="0" hangingPunct="1">
        <a:spcBef>
          <a:spcPts val="1800"/>
        </a:spcBef>
        <a:buFont typeface="Wingdings" pitchFamily="2" charset="2"/>
        <a:buChar char=""/>
        <a:defRPr sz="1600" b="0" kern="1200">
          <a:solidFill>
            <a:schemeClr val="tx1"/>
          </a:solidFill>
          <a:effectLst/>
          <a:latin typeface="+mn-lt"/>
          <a:ea typeface="+mn-ea"/>
          <a:cs typeface="+mn-cs"/>
        </a:defRPr>
      </a:lvl4pPr>
      <a:lvl5pPr marL="2057400" indent="-228600" algn="l" defTabSz="914400" rtl="0" eaLnBrk="1" latinLnBrk="0" hangingPunct="1">
        <a:spcBef>
          <a:spcPts val="1800"/>
        </a:spcBef>
        <a:buFont typeface="Wingdings" pitchFamily="2" charset="2"/>
        <a:buChar char="R"/>
        <a:defRPr sz="1600" b="0" kern="1200">
          <a:solidFill>
            <a:schemeClr val="tx1"/>
          </a:solidFill>
          <a:effectLst/>
          <a:latin typeface="+mn-lt"/>
          <a:ea typeface="+mn-ea"/>
          <a:cs typeface="+mn-cs"/>
        </a:defRPr>
      </a:lvl5pPr>
      <a:lvl6pPr marL="2514600" indent="-228600" algn="l" defTabSz="914400" rtl="0" eaLnBrk="1" latinLnBrk="0" hangingPunct="1">
        <a:spcBef>
          <a:spcPts val="1800"/>
        </a:spcBef>
        <a:buFont typeface="Wingdings" pitchFamily="2" charset="2"/>
        <a:buChar char="R"/>
        <a:defRPr sz="1600" kern="1200">
          <a:solidFill>
            <a:schemeClr val="tx1"/>
          </a:solidFill>
          <a:latin typeface="+mn-lt"/>
          <a:ea typeface="+mn-ea"/>
          <a:cs typeface="+mn-cs"/>
        </a:defRPr>
      </a:lvl6pPr>
      <a:lvl7pPr marL="2971800" indent="-228600" algn="l" defTabSz="914400" rtl="0" eaLnBrk="1" latinLnBrk="0" hangingPunct="1">
        <a:spcBef>
          <a:spcPts val="1800"/>
        </a:spcBef>
        <a:buFont typeface="Wingdings" pitchFamily="2" charset="2"/>
        <a:buChar char="R"/>
        <a:defRPr sz="1600" kern="1200">
          <a:solidFill>
            <a:schemeClr val="tx1"/>
          </a:solidFill>
          <a:latin typeface="+mn-lt"/>
          <a:ea typeface="+mn-ea"/>
          <a:cs typeface="+mn-cs"/>
        </a:defRPr>
      </a:lvl7pPr>
      <a:lvl8pPr marL="3429000" indent="-228600" algn="l" defTabSz="914400" rtl="0" eaLnBrk="1" latinLnBrk="0" hangingPunct="1">
        <a:spcBef>
          <a:spcPts val="1800"/>
        </a:spcBef>
        <a:buFont typeface="Wingdings" pitchFamily="2" charset="2"/>
        <a:buChar char="R"/>
        <a:defRPr sz="1600" kern="1200">
          <a:solidFill>
            <a:schemeClr val="tx1"/>
          </a:solidFill>
          <a:latin typeface="+mn-lt"/>
          <a:ea typeface="+mn-ea"/>
          <a:cs typeface="+mn-cs"/>
        </a:defRPr>
      </a:lvl8pPr>
      <a:lvl9pPr marL="3886200" indent="-228600" algn="l" defTabSz="914400" rtl="0" eaLnBrk="1" latinLnBrk="0" hangingPunct="1">
        <a:spcBef>
          <a:spcPts val="1800"/>
        </a:spcBef>
        <a:buFont typeface="Wingdings" pitchFamily="2" charset="2"/>
        <a:buChar char="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walgreens.com/library/spanish_contents.jsp?docid=003032&amp;doctype=5" TargetMode="External"/><Relationship Id="rId7" Type="http://schemas.openxmlformats.org/officeDocument/2006/relationships/image" Target="../media/image8.jpeg"/><Relationship Id="rId2" Type="http://schemas.openxmlformats.org/officeDocument/2006/relationships/hyperlink" Target="http://www.walgreens.com/library/spanish_contents.jsp?docid=003220&amp;doctype=5" TargetMode="External"/><Relationship Id="rId1" Type="http://schemas.openxmlformats.org/officeDocument/2006/relationships/slideLayout" Target="../slideLayouts/slideLayout2.xml"/><Relationship Id="rId6" Type="http://schemas.openxmlformats.org/officeDocument/2006/relationships/hyperlink" Target="http://www.walgreens.com/library/spanish_contents.jsp?docid=003098&amp;doctype=5" TargetMode="External"/><Relationship Id="rId5" Type="http://schemas.openxmlformats.org/officeDocument/2006/relationships/hyperlink" Target="http://www.walgreens.com/library/spanish_contents.jsp?docid=003261&amp;doctype=5" TargetMode="External"/><Relationship Id="rId4" Type="http://schemas.openxmlformats.org/officeDocument/2006/relationships/hyperlink" Target="http://www.walgreens.com/library/spanish_contents.jsp?docid=003178&amp;doctype=5"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walgreens.com/library/spanish_contents.jsp?docid=003218&amp;doctype=5" TargetMode="External"/><Relationship Id="rId2" Type="http://schemas.openxmlformats.org/officeDocument/2006/relationships/hyperlink" Target="http://www.walgreens.com/library/spanish_contents.jsp?docid=003090&amp;doctype=5" TargetMode="External"/><Relationship Id="rId1" Type="http://schemas.openxmlformats.org/officeDocument/2006/relationships/slideLayout" Target="../slideLayouts/slideLayout2.xml"/><Relationship Id="rId5" Type="http://schemas.openxmlformats.org/officeDocument/2006/relationships/hyperlink" Target="http://www.walgreens.com/library/spanish_contents.jsp?docid=003079&amp;doctype=5" TargetMode="External"/><Relationship Id="rId4" Type="http://schemas.openxmlformats.org/officeDocument/2006/relationships/hyperlink" Target="http://www.walgreens.com/library/spanish_contents.jsp?docid=003072&amp;doctype=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980728"/>
            <a:ext cx="7772400" cy="3888432"/>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s-MX" sz="66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PATOLOGÍAS MÁS FRECUENTES DEL APARATO ESTOMATOGNÁTICO</a:t>
            </a:r>
            <a:endParaRPr lang="es-MX" sz="66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620688"/>
            <a:ext cx="7992888" cy="3733800"/>
          </a:xfrm>
        </p:spPr>
        <p:txBody>
          <a:bodyPr/>
          <a:lstStyle/>
          <a:p>
            <a:pPr>
              <a:buNone/>
            </a:pPr>
            <a:r>
              <a:rPr lang="es-MX" dirty="0" smtClean="0">
                <a:solidFill>
                  <a:srgbClr val="FF0000"/>
                </a:solidFill>
              </a:rPr>
              <a:t>   Síntomas </a:t>
            </a:r>
            <a:r>
              <a:rPr lang="es-MX" dirty="0" smtClean="0">
                <a:solidFill>
                  <a:srgbClr val="FF0000"/>
                </a:solidFill>
              </a:rPr>
              <a:t>menos frecuentes: </a:t>
            </a:r>
            <a:r>
              <a:rPr lang="es-MX" dirty="0" smtClean="0"/>
              <a:t/>
            </a:r>
            <a:br>
              <a:rPr lang="es-MX" dirty="0" smtClean="0"/>
            </a:br>
            <a:r>
              <a:rPr lang="es-MX" dirty="0" smtClean="0"/>
              <a:t>- </a:t>
            </a:r>
            <a:r>
              <a:rPr lang="es-MX" dirty="0" smtClean="0">
                <a:hlinkClick r:id="rId2"/>
              </a:rPr>
              <a:t>Lesiones de la piel</a:t>
            </a:r>
            <a:r>
              <a:rPr lang="es-MX" dirty="0" smtClean="0"/>
              <a:t> o erupción cutánea </a:t>
            </a:r>
            <a:br>
              <a:rPr lang="es-MX" dirty="0" smtClean="0"/>
            </a:br>
            <a:r>
              <a:rPr lang="es-MX" dirty="0" smtClean="0"/>
              <a:t>- Irritación o </a:t>
            </a:r>
            <a:r>
              <a:rPr lang="es-MX" dirty="0" smtClean="0">
                <a:hlinkClick r:id="rId3"/>
              </a:rPr>
              <a:t>dolor en los ojos</a:t>
            </a:r>
            <a:r>
              <a:rPr lang="es-MX" dirty="0" smtClean="0"/>
              <a:t> </a:t>
            </a:r>
            <a:br>
              <a:rPr lang="es-MX" dirty="0" smtClean="0"/>
            </a:br>
            <a:r>
              <a:rPr lang="es-MX" dirty="0" smtClean="0"/>
              <a:t>- </a:t>
            </a:r>
            <a:r>
              <a:rPr lang="es-MX" dirty="0" smtClean="0">
                <a:hlinkClick r:id="rId4"/>
              </a:rPr>
              <a:t>Dolores musculares</a:t>
            </a:r>
            <a:r>
              <a:rPr lang="es-MX" dirty="0" smtClean="0"/>
              <a:t> y </a:t>
            </a:r>
            <a:r>
              <a:rPr lang="es-MX" dirty="0" smtClean="0">
                <a:hlinkClick r:id="rId5"/>
              </a:rPr>
              <a:t>rigidez articular</a:t>
            </a:r>
            <a:r>
              <a:rPr lang="es-MX" dirty="0" smtClean="0"/>
              <a:t> </a:t>
            </a:r>
            <a:br>
              <a:rPr lang="es-MX" dirty="0" smtClean="0"/>
            </a:br>
            <a:r>
              <a:rPr lang="es-MX" dirty="0" smtClean="0"/>
              <a:t>- </a:t>
            </a:r>
            <a:r>
              <a:rPr lang="es-MX" dirty="0" smtClean="0">
                <a:hlinkClick r:id="rId6"/>
              </a:rPr>
              <a:t>Tumor en el cuello</a:t>
            </a:r>
            <a:r>
              <a:rPr lang="es-MX" dirty="0" smtClean="0"/>
              <a:t> </a:t>
            </a:r>
            <a:br>
              <a:rPr lang="es-MX" dirty="0" smtClean="0"/>
            </a:br>
            <a:r>
              <a:rPr lang="es-MX" dirty="0" smtClean="0"/>
              <a:t>- Respiración rápida </a:t>
            </a:r>
            <a:br>
              <a:rPr lang="es-MX" dirty="0" smtClean="0"/>
            </a:br>
            <a:r>
              <a:rPr lang="es-MX" dirty="0" smtClean="0"/>
              <a:t>- Dolor de oído </a:t>
            </a:r>
          </a:p>
          <a:p>
            <a:endParaRPr lang="es-MX" dirty="0"/>
          </a:p>
        </p:txBody>
      </p:sp>
      <p:pic>
        <p:nvPicPr>
          <p:cNvPr id="4" name="Picture 2" descr="http://3.bp.blogspot.com/-fsKTVLbO_5Q/TbmXafoeY6I/AAAAAAAACnM/eU0WT8VMPrU/s1600/Neumonia+por+Mycoplasma.jpg"/>
          <p:cNvPicPr>
            <a:picLocks noChangeAspect="1" noChangeArrowheads="1"/>
          </p:cNvPicPr>
          <p:nvPr/>
        </p:nvPicPr>
        <p:blipFill>
          <a:blip r:embed="rId7" cstate="print"/>
          <a:srcRect/>
          <a:stretch>
            <a:fillRect/>
          </a:stretch>
        </p:blipFill>
        <p:spPr bwMode="auto">
          <a:xfrm>
            <a:off x="3635896" y="2348880"/>
            <a:ext cx="5076056" cy="3809725"/>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620688"/>
            <a:ext cx="7799294" cy="1461247"/>
          </a:xfrm>
        </p:spPr>
        <p:txBody>
          <a:bodyPr/>
          <a:lstStyle/>
          <a:p>
            <a:r>
              <a:rPr lang="es-MX"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GINGIVITIS</a:t>
            </a:r>
            <a:r>
              <a:rPr lang="es-MX" sz="3200" dirty="0" smtClean="0"/>
              <a:t/>
            </a:r>
            <a:br>
              <a:rPr lang="es-MX" sz="3200" dirty="0" smtClean="0"/>
            </a:br>
            <a:endParaRPr lang="es-MX" sz="3200" dirty="0"/>
          </a:p>
        </p:txBody>
      </p:sp>
      <p:sp>
        <p:nvSpPr>
          <p:cNvPr id="3" name="2 Marcador de contenido"/>
          <p:cNvSpPr>
            <a:spLocks noGrp="1"/>
          </p:cNvSpPr>
          <p:nvPr>
            <p:ph idx="1"/>
          </p:nvPr>
        </p:nvSpPr>
        <p:spPr>
          <a:xfrm>
            <a:off x="251520" y="1628800"/>
            <a:ext cx="8640960" cy="4536504"/>
          </a:xfrm>
        </p:spPr>
        <p:txBody>
          <a:bodyPr>
            <a:normAutofit/>
          </a:bodyPr>
          <a:lstStyle/>
          <a:p>
            <a:r>
              <a:rPr lang="es-MX" dirty="0" smtClean="0"/>
              <a:t>La gingivitis </a:t>
            </a:r>
            <a:r>
              <a:rPr lang="es-MX" dirty="0" smtClean="0"/>
              <a:t>es una </a:t>
            </a:r>
            <a:r>
              <a:rPr lang="es-MX" dirty="0" smtClean="0"/>
              <a:t>forma de enfermedad periodontal que se presenta </a:t>
            </a:r>
            <a:r>
              <a:rPr lang="es-MX" dirty="0" smtClean="0"/>
              <a:t>cuando una inflamación e infección destruyen </a:t>
            </a:r>
            <a:r>
              <a:rPr lang="es-MX" dirty="0" smtClean="0"/>
              <a:t>el tejido de soporte de los dientes</a:t>
            </a:r>
            <a:r>
              <a:rPr lang="es-MX" dirty="0" smtClean="0"/>
              <a:t>, incluyendo </a:t>
            </a:r>
            <a:r>
              <a:rPr lang="es-MX" dirty="0" smtClean="0"/>
              <a:t>la </a:t>
            </a:r>
            <a:r>
              <a:rPr lang="es-MX" dirty="0" err="1" smtClean="0"/>
              <a:t>gingiva</a:t>
            </a:r>
            <a:r>
              <a:rPr lang="es-MX" dirty="0" smtClean="0"/>
              <a:t> (encías), los ligamentos </a:t>
            </a:r>
            <a:r>
              <a:rPr lang="es-MX" dirty="0" err="1" smtClean="0"/>
              <a:t>periodontales</a:t>
            </a:r>
            <a:r>
              <a:rPr lang="es-MX" dirty="0" smtClean="0"/>
              <a:t> </a:t>
            </a:r>
            <a:r>
              <a:rPr lang="es-MX" dirty="0" smtClean="0"/>
              <a:t>y los </a:t>
            </a:r>
            <a:r>
              <a:rPr lang="es-MX" dirty="0" smtClean="0"/>
              <a:t>alvéolos dentales (hueso alveolar). </a:t>
            </a:r>
            <a:r>
              <a:rPr lang="es-MX" dirty="0" smtClean="0"/>
              <a:t>Las </a:t>
            </a:r>
            <a:r>
              <a:rPr lang="es-MX" dirty="0" smtClean="0"/>
              <a:t>encías inflamadas duelen, se hinchan y sangran fácilmente. </a:t>
            </a:r>
            <a:endParaRPr lang="es-MX" dirty="0" smtClean="0"/>
          </a:p>
          <a:p>
            <a:pPr>
              <a:buNone/>
            </a:pPr>
            <a:r>
              <a:rPr lang="es-MX" b="1" dirty="0" smtClean="0"/>
              <a:t>  </a:t>
            </a:r>
            <a:r>
              <a:rPr lang="es-MX" b="1" u="sng" dirty="0" smtClean="0">
                <a:solidFill>
                  <a:srgbClr val="FF0000"/>
                </a:solidFill>
              </a:rPr>
              <a:t>ETIOLOGIA</a:t>
            </a:r>
            <a:r>
              <a:rPr lang="es-MX" dirty="0" smtClean="0"/>
              <a:t/>
            </a:r>
            <a:br>
              <a:rPr lang="es-MX" dirty="0" smtClean="0"/>
            </a:br>
            <a:r>
              <a:rPr lang="es-MX" dirty="0" smtClean="0"/>
              <a:t>La gingivitis es causada por los efectos a largo plazo de los depósitos de placa, la placa bacteriana es una película blanda y viscosa formada principalmente de bacterias. Se acumula, con preferencia, en los empastes defectuosos y alrededor de los dientes próximos a dentaduras postizas poco limpias, a puentes y aparatos de ortodoncia. La placa bacteriana se solidifica en sarro cuando permanece más de 72 horas en los dientes </a:t>
            </a:r>
            <a:endParaRPr lang="es-MX"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88640"/>
            <a:ext cx="8208912" cy="4741912"/>
          </a:xfrm>
        </p:spPr>
        <p:txBody>
          <a:bodyPr>
            <a:normAutofit/>
          </a:bodyPr>
          <a:lstStyle/>
          <a:p>
            <a:pPr>
              <a:buNone/>
            </a:pPr>
            <a:r>
              <a:rPr lang="es-MX" b="1" dirty="0" smtClean="0"/>
              <a:t> </a:t>
            </a:r>
            <a:r>
              <a:rPr lang="es-MX" sz="2200" b="1" u="sng" dirty="0" smtClean="0">
                <a:solidFill>
                  <a:srgbClr val="FF0000"/>
                </a:solidFill>
              </a:rPr>
              <a:t>SIGNOS </a:t>
            </a:r>
            <a:r>
              <a:rPr lang="es-MX" sz="2200" b="1" u="sng" dirty="0" smtClean="0">
                <a:solidFill>
                  <a:srgbClr val="FF0000"/>
                </a:solidFill>
              </a:rPr>
              <a:t>Y SÍNTOMAS</a:t>
            </a:r>
            <a:endParaRPr lang="es-MX" sz="2200" u="sng" dirty="0" smtClean="0">
              <a:solidFill>
                <a:srgbClr val="FF0000"/>
              </a:solidFill>
            </a:endParaRPr>
          </a:p>
          <a:p>
            <a:r>
              <a:rPr lang="es-MX" dirty="0" smtClean="0"/>
              <a:t>Úlceras bucales </a:t>
            </a:r>
          </a:p>
          <a:p>
            <a:r>
              <a:rPr lang="es-MX" dirty="0" smtClean="0"/>
              <a:t>Encías inflamadas </a:t>
            </a:r>
          </a:p>
          <a:p>
            <a:r>
              <a:rPr lang="es-MX" dirty="0" smtClean="0"/>
              <a:t>Encías con coloración roja brillante o roja púrpura </a:t>
            </a:r>
          </a:p>
          <a:p>
            <a:r>
              <a:rPr lang="es-MX" dirty="0" smtClean="0"/>
              <a:t>Encías brillantes </a:t>
            </a:r>
          </a:p>
          <a:p>
            <a:r>
              <a:rPr lang="es-MX" dirty="0" smtClean="0"/>
              <a:t>Encías que sangran con facilidad y aparece sangre en el cepillo dental, inclusive con un cepillado suave </a:t>
            </a:r>
          </a:p>
          <a:p>
            <a:r>
              <a:rPr lang="es-MX" dirty="0" smtClean="0"/>
              <a:t>Encías que se muestran sensibles sólo al tacto, si no se tocan son indoloras </a:t>
            </a:r>
          </a:p>
          <a:p>
            <a:endParaRPr lang="es-MX" dirty="0"/>
          </a:p>
        </p:txBody>
      </p:sp>
      <p:pic>
        <p:nvPicPr>
          <p:cNvPr id="1026" name="Picture 2" descr="Gingivitis"/>
          <p:cNvPicPr>
            <a:picLocks noChangeAspect="1" noChangeArrowheads="1"/>
          </p:cNvPicPr>
          <p:nvPr/>
        </p:nvPicPr>
        <p:blipFill>
          <a:blip r:embed="rId2" cstate="print"/>
          <a:srcRect/>
          <a:stretch>
            <a:fillRect/>
          </a:stretch>
        </p:blipFill>
        <p:spPr bwMode="auto">
          <a:xfrm>
            <a:off x="5580112" y="4006890"/>
            <a:ext cx="3563888" cy="2851110"/>
          </a:xfrm>
          <a:prstGeom prst="rect">
            <a:avLst/>
          </a:prstGeom>
          <a:ln>
            <a:noFill/>
          </a:ln>
          <a:effectLst>
            <a:softEdge rad="112500"/>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1268760"/>
            <a:ext cx="8231342" cy="1461247"/>
          </a:xfrm>
        </p:spPr>
        <p:txBody>
          <a:bodyPr/>
          <a:lstStyle/>
          <a:p>
            <a:r>
              <a:rPr lang="es-MX"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ENFERMEDAD DE LAS TRINCHERAS</a:t>
            </a:r>
            <a:r>
              <a:rPr lang="es-MX" dirty="0" smtClean="0"/>
              <a:t/>
            </a:r>
            <a:br>
              <a:rPr lang="es-MX" dirty="0" smtClean="0"/>
            </a:br>
            <a:endParaRPr lang="es-MX" dirty="0"/>
          </a:p>
        </p:txBody>
      </p:sp>
      <p:sp>
        <p:nvSpPr>
          <p:cNvPr id="3" name="2 Marcador de contenido"/>
          <p:cNvSpPr>
            <a:spLocks noGrp="1"/>
          </p:cNvSpPr>
          <p:nvPr>
            <p:ph idx="1"/>
          </p:nvPr>
        </p:nvSpPr>
        <p:spPr>
          <a:xfrm>
            <a:off x="251520" y="2057400"/>
            <a:ext cx="8424936" cy="4467943"/>
          </a:xfrm>
        </p:spPr>
        <p:txBody>
          <a:bodyPr>
            <a:normAutofit lnSpcReduction="10000"/>
          </a:bodyPr>
          <a:lstStyle/>
          <a:p>
            <a:r>
              <a:rPr lang="es-MX" dirty="0" smtClean="0"/>
              <a:t>La enfermedad de las trincheras (infección de </a:t>
            </a:r>
            <a:r>
              <a:rPr lang="es-MX" dirty="0" err="1" smtClean="0"/>
              <a:t>Vincent</a:t>
            </a:r>
            <a:r>
              <a:rPr lang="es-MX" dirty="0" smtClean="0"/>
              <a:t>, gingivitis ulcerosa </a:t>
            </a:r>
            <a:r>
              <a:rPr lang="es-MX" dirty="0" err="1" smtClean="0"/>
              <a:t>necrosante</a:t>
            </a:r>
            <a:r>
              <a:rPr lang="es-MX" dirty="0" smtClean="0"/>
              <a:t> aguda) es una infección dolorosa, no contagiosa, de las encías que causa dolor, fiebre y cansancio. </a:t>
            </a:r>
            <a:br>
              <a:rPr lang="es-MX" dirty="0" smtClean="0"/>
            </a:br>
            <a:endParaRPr lang="es-MX" dirty="0" smtClean="0"/>
          </a:p>
          <a:p>
            <a:r>
              <a:rPr lang="es-MX" b="1" dirty="0" smtClean="0"/>
              <a:t>SÍNTOMAS</a:t>
            </a:r>
            <a:r>
              <a:rPr lang="es-MX" dirty="0" smtClean="0"/>
              <a:t/>
            </a:r>
            <a:br>
              <a:rPr lang="es-MX" dirty="0" smtClean="0"/>
            </a:br>
            <a:r>
              <a:rPr lang="es-MX" dirty="0" smtClean="0"/>
              <a:t>Por lo general, la enfermedad de las trincheras comienza repentinamente con dolor en las encías, una sensación de malestar y cansancio general. También provoca halitosis (mal aliento). Los extremos de las encías entre los dientes se erosionan y se cubren de una capa gris de tejido muerto. Las encías sangran con facilidad y duelen al comer y tragar. A menudo, los ganglios linfáticos del cuello debajo de la mandíbula se inflaman y aparece algo de fiebre. </a:t>
            </a:r>
          </a:p>
          <a:p>
            <a:endParaRPr lang="es-MX"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endParaRPr lang="es-MX"/>
          </a:p>
        </p:txBody>
      </p:sp>
      <p:pic>
        <p:nvPicPr>
          <p:cNvPr id="36866" name="Picture 2" descr="http://t1.gstatic.com/images?q=tbn:ANd9GcTgjqI2dChxWPDTO-WxU6g_YvunYg_kLW3mLYS2FLMFDgMrDyRb"/>
          <p:cNvPicPr>
            <a:picLocks noChangeAspect="1" noChangeArrowheads="1"/>
          </p:cNvPicPr>
          <p:nvPr/>
        </p:nvPicPr>
        <p:blipFill>
          <a:blip r:embed="rId2" cstate="print"/>
          <a:srcRect/>
          <a:stretch>
            <a:fillRect/>
          </a:stretch>
        </p:blipFill>
        <p:spPr bwMode="auto">
          <a:xfrm>
            <a:off x="2843808" y="2708920"/>
            <a:ext cx="3521844" cy="2448272"/>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620688"/>
            <a:ext cx="7799294" cy="1461247"/>
          </a:xfrm>
        </p:spPr>
        <p:txBody>
          <a:bodyPr/>
          <a:lstStyle/>
          <a:p>
            <a:r>
              <a:rPr lang="es-MX"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PERIODONTITIS</a:t>
            </a:r>
            <a:r>
              <a:rPr lang="es-MX" dirty="0" smtClean="0"/>
              <a:t/>
            </a:r>
            <a:br>
              <a:rPr lang="es-MX" dirty="0" smtClean="0"/>
            </a:br>
            <a:endParaRPr lang="es-MX" dirty="0"/>
          </a:p>
        </p:txBody>
      </p:sp>
      <p:sp>
        <p:nvSpPr>
          <p:cNvPr id="3" name="2 Marcador de contenido"/>
          <p:cNvSpPr>
            <a:spLocks noGrp="1"/>
          </p:cNvSpPr>
          <p:nvPr>
            <p:ph idx="1"/>
          </p:nvPr>
        </p:nvSpPr>
        <p:spPr>
          <a:xfrm>
            <a:off x="395536" y="1484784"/>
            <a:ext cx="8280920" cy="5040560"/>
          </a:xfrm>
        </p:spPr>
        <p:txBody>
          <a:bodyPr>
            <a:normAutofit/>
          </a:bodyPr>
          <a:lstStyle/>
          <a:p>
            <a:r>
              <a:rPr lang="es-MX" dirty="0" smtClean="0"/>
              <a:t>La periodontitis (piorrea) aparece cuando la gingivitis se propaga a las estructuras que sostienen el diente, es una de las causas principales del desprendimiento de los dientes en los adultos y es la principal en las personas de mayor edad</a:t>
            </a:r>
            <a:r>
              <a:rPr lang="es-MX" dirty="0" smtClean="0"/>
              <a:t>.</a:t>
            </a:r>
          </a:p>
          <a:p>
            <a:pPr>
              <a:buNone/>
            </a:pPr>
            <a:r>
              <a:rPr lang="es-MX" b="1" dirty="0" smtClean="0"/>
              <a:t>   </a:t>
            </a:r>
            <a:r>
              <a:rPr lang="es-MX" b="1" u="sng" dirty="0" smtClean="0">
                <a:solidFill>
                  <a:srgbClr val="FF0000"/>
                </a:solidFill>
              </a:rPr>
              <a:t>ETIOLOGIA</a:t>
            </a:r>
            <a:r>
              <a:rPr lang="es-MX" dirty="0" smtClean="0"/>
              <a:t/>
            </a:r>
            <a:br>
              <a:rPr lang="es-MX" dirty="0" smtClean="0"/>
            </a:br>
            <a:r>
              <a:rPr lang="es-MX" dirty="0" smtClean="0"/>
              <a:t>La mayoría de los casos de periodontitis son la consecuencia de una acumulación prolongada de placa bacteriana y sarro entre los dientes y las encías, favoreciendo así la formación de oquedades profundas entre la raíz del diente y el hueso subyacente. Estas oquedades acumulan placa bacteriana en un ambiente sin oxígeno, que estimula el crecimiento de bacterias. </a:t>
            </a:r>
            <a:br>
              <a:rPr lang="es-MX" dirty="0" smtClean="0"/>
            </a:br>
            <a:endParaRPr lang="es-MX"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332656"/>
            <a:ext cx="6048672" cy="6264696"/>
          </a:xfrm>
        </p:spPr>
        <p:txBody>
          <a:bodyPr>
            <a:normAutofit/>
          </a:bodyPr>
          <a:lstStyle/>
          <a:p>
            <a:pPr>
              <a:buNone/>
            </a:pPr>
            <a:r>
              <a:rPr lang="es-MX" b="1" dirty="0" smtClean="0"/>
              <a:t>  </a:t>
            </a:r>
            <a:r>
              <a:rPr lang="es-MX" b="1" u="sng" dirty="0" smtClean="0">
                <a:solidFill>
                  <a:srgbClr val="FF0000"/>
                </a:solidFill>
              </a:rPr>
              <a:t>SIGNOS </a:t>
            </a:r>
            <a:r>
              <a:rPr lang="es-MX" b="1" u="sng" dirty="0" smtClean="0">
                <a:solidFill>
                  <a:srgbClr val="FF0000"/>
                </a:solidFill>
              </a:rPr>
              <a:t>Y SÍNTOMAS </a:t>
            </a:r>
            <a:endParaRPr lang="es-MX" u="sng" dirty="0" smtClean="0">
              <a:solidFill>
                <a:srgbClr val="FF0000"/>
              </a:solidFill>
            </a:endParaRPr>
          </a:p>
          <a:p>
            <a:r>
              <a:rPr lang="es-MX" dirty="0" smtClean="0"/>
              <a:t>La hemorragia </a:t>
            </a:r>
          </a:p>
          <a:p>
            <a:r>
              <a:rPr lang="es-MX" dirty="0" smtClean="0"/>
              <a:t>La inflamación de las encías </a:t>
            </a:r>
          </a:p>
          <a:p>
            <a:r>
              <a:rPr lang="es-MX" dirty="0" smtClean="0"/>
              <a:t>Encías que presentan un color rojo brillante o rojo purpúreo </a:t>
            </a:r>
          </a:p>
          <a:p>
            <a:r>
              <a:rPr lang="es-MX" dirty="0" smtClean="0"/>
              <a:t>Encías que tienen aspecto brillante </a:t>
            </a:r>
          </a:p>
          <a:p>
            <a:r>
              <a:rPr lang="es-MX" dirty="0" smtClean="0"/>
              <a:t>Encías que sangran con facilidad (presencia de sangre en el cepillo de dientes, incluso si el cepillado se hace con suavidad) </a:t>
            </a:r>
          </a:p>
          <a:p>
            <a:r>
              <a:rPr lang="es-MX" dirty="0" smtClean="0"/>
              <a:t>Encías que pueden ser sensibles al tacto, pero no necesariamente dolorosas </a:t>
            </a:r>
          </a:p>
          <a:p>
            <a:r>
              <a:rPr lang="es-MX" dirty="0" smtClean="0"/>
              <a:t>Dientes flojos </a:t>
            </a:r>
          </a:p>
          <a:p>
            <a:r>
              <a:rPr lang="es-MX" dirty="0" smtClean="0"/>
              <a:t>El mal aliento (halitosis). </a:t>
            </a:r>
          </a:p>
          <a:p>
            <a:endParaRPr lang="es-MX" dirty="0" smtClean="0"/>
          </a:p>
          <a:p>
            <a:endParaRPr lang="es-MX" dirty="0"/>
          </a:p>
        </p:txBody>
      </p:sp>
      <p:sp>
        <p:nvSpPr>
          <p:cNvPr id="26626" name="AutoShape 2" descr="data:image/jpeg;base64,/9j/4AAQSkZJRgABAQAAAQABAAD/2wCEAAkGBhQSERUUExQVFBUWGBcYFxcYFhoVFxcXFxcXFxUUFxgXHyYeGhwkGhgXHy8gJCcpLCwsGB8xNTAqNSYrLCkBCQoKDgwOGg8PGiwkHyQqLCksLCwsLCwsLCwsLCksLCwsLCwsLCwsLCwsLCwsLCwsLCksLCwsLCksLCksLCwsLP/AABEIALgBEgMBIgACEQEDEQH/xAAcAAACAgMBAQAAAAAAAAAAAAAFBgMEAAIHAQj/xABAEAABAwMCBAQEAwYEBAcAAAABAAIRAwQhBTESQVFhBiJxgRORobHB0fAUFSMyQuEHUmLxM3KSshY0Q1OTorP/xAAaAQADAQEBAQAAAAAAAAAAAAACAwQBAAUG/8QAKREAAwACAgICAgICAgMAAAAAAAECAxESIQQxE0EiUTJhgZFCsRRScf/aAAwDAQACEQMRAD8A5uy3HQfJTNaNoWjaxbgiVJ+0AwF5r2fXS5RJTpwTIxPT6KRxBhzQJG+NwVvauBw7Le6rX1QB0NiOxlBptnOls3q1mubEQR6Kn7BaOqSVswSUxTo5NMkYwdlboWw6BeULMmYVmlakET6JVWMUm9S3HQD7xCrVbHtHrCY7XR5guJ2/W6IDR6f8zhPupvnUszpCIbGOSsNtRjy+phM2oU2g4AQskZ3knHTO6NZnSHKEVaNAbQMq3+7gRMBF7fRxPmHmHQjn6IhR0gHYEJNZgWkgDQ0yHAwO+PdH7yiXW7WnZuwjrGYHYAewWztILQXAk80RoW5dTyMHISqttmNT0xBvNMIEkemEJ/Zc7BPGoWRI4I2/WVQo+G3OO0gKmM2l2G5T7Yqmz7LV1nHJPZ8L46dunuhOo6PwpizAKYfoVTbLcWJ6K+KElWLbomPKwviQGdbgclE+iE1u0trhJCG3elATv2WTnTF1jQFFMdF46mFaNBautyE7mBwK3Dnkp6VIOxAKhcFvTq7In66AWl0T1NOAbOJ5iFRfRA5BNT7xhYPJTBIgmXbx/Nvv6yOysf8Ahmk634nPNKq538MPHke3hGXH/wBPzYDjgn3KCLf2Lpz9gLRbhoMEA+oCebKnTcAS1hH/ACjp6LmranC6QmvQNQ4sT6JeWWu0Y0mjpOi0KbmwadOR/ob+SLUrKkR/wqf/AEN/JJ+m3zmuBlOVC4wO6fgva0SZZ0yhW8I27nFxpskkn+RvMz0XqJmoei8T+hW3+zjdprFpXcBWYKZJy7YCeYjYdRt6KrrXhdlJriK9OWgENyHPk/0QC04IO/VJ1KuQiFHUHREyOh2SXjc+ivHSr0zT4hCwvla1DK8YEWh2+9G7Qiml6a55mMDmqlrSkp30iiGsG2yk8jLxWkPmdFalp4YFWouHxNlb1K5EwFQNCHAyPupJ212Uyuhnt6krLmvyA/stNLHE1revdMD7KnQA8oq1DEMGR7jnyxzykzjbbf0IdqGIuoW1UAVHNcGEwHQYnpOyGTnKcPE92HM8/HMguMkgRPC2OTRLvclK7bcOH2/NUS1objyc0Mfh2jxR+tk30bLHdKPhnymCny2IIQ4pVU0T+RTTKb7I8Jwoab+EQWyB0R4WxIkAn2Xn7rj+YBoPNw29Aq34rb2iT551pi1WtBVdxcMTy9FZt7DhG2eu6YP3QGAeZsbiZ9QtatrAkQfTKxeI12zv/KVdL0CTayEp+IbGJITzXEAzhJfiS7BBAyUnMuOkUeO26EN5PEmW28JOdRbVpn4jv62NEuaN+ICcjbPUwgdtbB1Th3PZO2kWlWk3+C4sncw0xGRk/ddVpdMdlzJPUtbF6tFI8M8QOQYLTuRBB2OCoLogjCJ65oNw6HuJqGI3BIAJMY7kn3QB1F7NwRG8pa4vtMfDVL2U69ORymVNSo8Q2Vao8FyIWTIG6dT0jminqGlgjiG4+qBvBaU6upYx+aV9Tow4pmDJvpkloofvEt2Xl3rlSoZe9zz/AKnE/dUq7YKjXorHPs828tNkxuSiWj38OEoOtmPgyuvGqWjIytPbOn6XqEnPTsN056JfyACuR6RfgiCdk66HezDQfqvMbeOiupVTtD/+1heqkJ6fVeKj5aI9I+cFLTeolJSarmBPssMKmYtKTFIQkMvhPW2FdHpcTtp6DqUx/thaC0iClnTapaQQYhH7CgaroaJJ5nYev1XnZl3tl86S2y5pnwwHVasOLf5aZ5kjcxkx9ShddrgOICQMphOliiON/ndvnYn0O6VNZ8QOEtaBBzjEdZS8W8j1JNl8hLbkYvDtx8VsnA2R/VXFlP8AheV0bzv2PVReB9EIoMc7dwDo6SAfxRzVNL8sgAnoUq4rbpLoirM6fZz64qudTdxmJw4746j9ckuP1F1Oq1rCHNMRGd8EBMWolr3FgABPEHgjaOiU6Ns747GxMPAA5kzsrMEpp7Oqmu0dA0Sm+qBgy08tk22HxG/zAx6T80U8O6K2lSaIAMCfXn9UcFsEOPw6r896GX5vWmgPb6mJHEYk9YW+o6q6QNht1nurV5pjXDIS9qNs6lmeJvfEYjO6dkvLjnT/ANgYljyVsndqZaYdM91bt9YHCQ3JPb7oHptX47g1wBjffG/m9U2WWnsaPK0BBgeS23L6Dz/HC012CKtjUqjOEMvvCnlMHKeRRUdagEyvDl9tvZPPmUul0jhFC0NK8eP5YBwefZO9C/4KcOECADI6n81U8f6T8KpTuGgYMO748s+4j3WWgc+nIIfLZdMECRMDi2PIbqPKmmv9GU91sK0bsOb+aX/EkEQBk7H8Ex6NYcQ4nAxOAeQHXqtfEuiipRcIEwYxt0SJxV/N+hk5OL6OT1aZaQTzUja8FWvD+jPqPc12zSZnJjsMSe0omPDbjID2TyAYevMk77YE+uFXTS9noR5UfYLoanB7KtrVLiaHj3Ru78JPYyZB9oSzVuMFp5Lsem9yHVza2mA7hsqqr1QZKrcK9aH0eTlnvZEsUkLRwR7FElvWLTI3TNpPiAAgzBxhKiu6eKZP8QkDsk5cc0uxkZHJ1al41ZwjzDYc16uUve2TBxy325LxT/BX7OKZapqYWsLdisbMldlymMLZzD0WURhXBlskYbuVJVaZ6XqdlX9pAC6x4P0kMotJ3Ik+65Hc02lzeEkzEyIgzBA6jK7potABjR0H+yn8iU3K/ZDmzN/ia6toQczjHFjdodE9geR7rl9TRS6+ZTdBzxFoyA3cCeeIz3XZK7wGmdkgaRTFW8qVGjAhoPI8yfsgaWLfH9CFb0zoWlUAGNHQK1cUpGy1tB5QrBbhVxP4aBRznxHpLW1QcgOa8HuSMNaeR7oJ4S0xtbURxMLfgtBgkyXDAcZ9ynbxPQYW8TsBs9eeMwhn+H9sHl9Ykuc93CSeQaTAUON6bX+BrfR0m0p4Cuimo7NmFahe3M9EOSuyu+kg2qW4LT059wj5CDavjkk+RK4PYzBf5Cx4aoBj6jTE8U9+E7A/VOtsxJWiXXFWfGfMAex4dk72YwpfC7THeRTfZOGLR9NTUxusc1ejroh5di7r2mNrUnMeJBGfz+aStBtOMua5rQ5jsy3BLTB+0rpV1SSdXtQ25qDYGHes7/UfVeZ5c8WqLYfJBqxoQ1a31GWkKxanELLjITeKePX9GnNX2Zp3Tmgub8TLeHGf6hIiMJnsrAMa1sk8IgTEgEyQqWtUOGtTd/qH1Re2aoJlt6B5dlTVKfk2XFNUcfi1I/zO+5XdtQYC0rn1WgxznACIxJAG2/rnmmS1itvQycvA5y90LVls52wJRfxHaBj2xgR+ih7a5IAEY2/X1XoTW52g3XIrPpkbiFG9TPplQPCbLMo0WLF6EYsYaFKmWtJHIc+3osQVtyQN1im+Kv2N5kbXL3iXlvT4nAIxU0OGzzj6ptWpemBspUq2E+6PozXWwkDzCT7rnL6Rauq6JVi3Z/yt+yi8rpLQWTNXFISrqwdTrUqTnSwVA4N7uLQT8mifRdl0xw4AuaXt3w3TAOEh8tMiY5yO+F0bS3+UeiS6dVO/0Ip77NtZ1AMpvc6AA374HdBfBdEuaHkglxLiREElxkiMcuSm8UW3xKNRnVpj1HmH1CteC6HDQpyAJaDAH+YcRj3K6lya/wDpifQ329HCmfS8pXlvsrC9BT1oLYk+MrYmhUETI/RUX+G1nw2zJ5ucf/sfyR/xDbyDvkLbw5Y/DYxsRwhefjhrK4/vYynudjPbtwpoUbTACknZe0vR5tPbPCEG1dufZFXOzPqh+oMlgPQn5bpWadyx2HqhL8P1Abmo0A+Vwk4AJIkrots2GgJJ0a0Dbiq/bicD9E6U3Z9B+Cm8JdN/2N8j+iSnz9Vs5eU9gsJV5H9la6aljV6H8Vj9t2n32/FNNztKX9VGCo/KjlDK8L6JrPb3Wr3LW2q8LQvHOSo/ikOYueIMcJ6OB+sovQonhDiMOAIQnXz5Z3gyiFvd/wAIA/rsk4tc62Jb7NL14grn2o6u1stETxunykHJIEujP+6cdTueFh91yq+veOsGlpDTxO9XCSD85Q6+Sjl32VvE7+LgKGWdCSrusHygdCp9AtWvPmMY5bzyCqT44x80ktmosSR0QvULbhTxd2BY1pJnGIjB6JS17dBhyN1o35OQGXsLxbtVwJ5CxerFxpva1S14ITfTlzR6JLBhOGm3oLAcbKTyZ9NAtgrVbYxxAY9Om+U0aVdTRb6D7BC9YvGhvY75xPptss8P1eKmWg/ymB+CnrdQmzKe0V9ZdFdjp2IP1grp3h244mBci1i1f8TY5MDv0XSfCT302NbUyevKYyF2RJcHsG/QxXtOQttEdAEchHywtNV1RlJhc4xAOOfySX4L8R16l3Ux/BOS0/08m8J69fQrmknyXpewZX2deoPU/GhVtcgjEq2+74W+bbrlWRklrexmibVGhzGeijtzBlVjW+IIbMd/wV20ttm9sfktTTvaM9ILtzEdFs3l7oc2s6n6KS31Np5zO0KjkhDxv6LRpSefyUdccLHiZgTmMY7LWq9x2BBMcwh19WccOzHRZVJI2Yb+yra0wDOBkT9UcpnBd1mPmgllU43YBAmD7FGGWwAx0H90vH66GZNFynsPRaudET3VO7qFg3mNvxVa2un1JmJG34pjtJ6ErHvsuV7gcEIPfmAZO/44RatbQ0lCL21kZylZW9MdGvo1qxwtjcSD6zuo3HCgs3PLiyJjY8/QrS4c4EiFM7lLegvoCeI7prGOc8w0bkqTT6vFTH0Q3xXaGtRcw88++4lUPDlKvTpAEyI2PLoJ5qRNb5IXS6PPHOp/CoOgwT5R6n/Zc6sqDnuL3Hidvn7p48VaS6sw8WXDLexSJY3NUO4Gtk7R6dVTh/i9ew1/E81esMNHuq+n3hY7dEr7QHtIc8gzHEBiO3oidHw5TcyYCdzhTo50vRaPib4zGtdBjb+yV9argugLbU9LfbukHynbt2Qtzp3W48a3yTNiUvR4t2rRbNKoYw3WLFizZxErNnelm2QoCEY0HR/iu7Df8kGSpU/kCyKpRfXyBDRzKk0+s63d1B3/ADTZW08NbAS/c2cv9FLOVUuP0YnsN+Hbf9przGGD2k7fiul2emgABKn+HtgA1x6n7QF0GnSwgxSqpsFrbA3izw23gJbnGCc56FBvBukhlPaC8yevQD6fVN2oXAFNzTO391X0KhIHoPsgzTNZFM/YUrS0E7W2xsrV9SBAHKIUtOnAXtQYVqlTOjm9soadQAkdEVotyENtsVD3RSkFuLWgcnRre0seuUL06nuP8pI/EI3cNwluwuouqrPQ/RZmpTcv/BmJ7kZWU5Ekqjc0d1foOxCguAn16Fw2qAXhqpx0y7pUqN/6ajmj7Jja3GyV/BDv4NTtXr//AKO/NNTThBh/ijc3vQPvTAJ5D8FFpVPAPXPzyqHjDUhQtajz0jvlFdJILGHqB9kCreTQb6gvVtkLum4KK3GyEalU4Wk/qSjy1pNsHCVdJpS5x6nHt/dXL2xBM9VHpbYaFfuBlJxLePsY+qE7WrPB/XNbWFmHUWAATxHbfPVXtcpeUqLRRgdMKWdTlaMqdg/U9L3H4JY0zQA01S1gw4udtOTuOa6JqNvPTP0Sk9wpVHj/ADNj8EeRKK7FVPXQJ1DTQ5pn7Iba28NiZiQexTLUpy1AjXbTeQRl0e2M++yRb36BnegVrNiKlIhc+qMgwus3YbwmFzPWaYFV0dVT4l+5Hx2igt6bJIGBPMmAtFKaZMAK5jC42xZAmq36/ksXrdCqRssSOU/+wXx0UaLJcAuoaDprWUwAOQn1XObKnD2mOi6PQ1IBgyOSl8u3taOqHomuKbC6HvDG8ycoI2iC55APCXHhJ3InEwhHiTXXcZa0iJBPMHmPurjNYYKYyNkvhSlPXsFY2h/8DtHw/c/dOjHABc3/AMPtca5rgfKZ+Y6ifdPD9SxIyujKse1Xs5Syl4kuoaYgHl07Ito9OGjrASHf6uK93TptOA7zdJbktJ64+66PYDCHBusvJhtaL9MLWpst5Va4rQvRppITK2yi+44arZ54+eyN0SkfxHqPAJG4II9jKb9NvBUY1w/qAPzEqTxcu6pB5p62X7h2FypuqFmsVRycGY9APz+q6fWOFxfxRW+FrAd14PtH4Jnlbf8ApmePP4s7Pb1ZAPVa3VTBKqaXVmm30Ul4fKfRPV7x7/oXw1YD8EM4adVsz/Gefmcj5hNJqYSz4aEfFj/3H/8Ac5HnugJfj03jQWWfzObf4wasRTZSH9Rz7ZXQPD7/AOAzs0fZco/xKq8VzSkSA7bqJGF1Lw9/wWeg+yThvlaf73/2huWNSGarkq+I76KlNnUkn0GB90yVXQufarqTX3zmmZZAnlBE/covNvUaF+PHtjlYHCvVBICEafXwEVFTCPx7VQdklp7BGrM8pQjSK8YOPb6o3qp8pSNTuQ4uLSJYdgckB5JMdIPJQ53xybQzXQ6Vag7JN1oj4wCuXeqFrZDpSPc+KgKrjVnBABAnGZz8llZXn6SMcPWx1YPL1wkzxDWa2tl4pgNe6SC4EgiG46k7otb+Jabmkh4IH6yEuarQF2yq5tRnExzGhriQagdxOIadv6Qc4RYk6pJoUp12wZU8VlxIIDekHCX7ypxOJWracOIPJYQvRjHMP8R6XXRDCZvD2j8ZDj2CE6ZYl79sD7ro2gabsI2SvIy/8UOxY/8Aky1T0bA8vILEyN0x0DP1WKX42FtHEKYwp2VXCCS4tG4buB2nCgonIU9K7h0nbn6Kmiml0B69XidKlbsvLilLyW7St6LTInaQT7clTtaIZl7YyeCr3gefNHLf3A9E5VvE8Hyw4jkds9VzmnAc4sBYCZAkmOgnc+quWzzOCvMzYlV8iuPG2uxm01tQ3rKlSTJmZxtwiAMDED2C63ZVcLj9g6oCMp70e9qxBgx7JUZXOTZuXxdLexwdVQvUrvhBKrXF1WjDBPdw/NA9Tr1G0y6rG4ESDgznB7JufLVLSTE4/H39oj1yqKjMnkU0eFLoGgyDPlH0EQkypqPwiwEt84mA0xBAiSRnfbkjGiayGuA4eFpwCBDZiY6clPhpxabCyeO+Ox4qvwuReP7IOvGO6iD88FdN/bJC5540u2uqACJByenZW+Tk/joV42Jt6Q9aHUim0TyEfJEripIKR/DniYPDWvgOGOg6BMla+PCsw51OPi/oHJhc12R6GOEv7uJ+aLXVeGygNpW4T6gH0yvNY1Ty8IOTv2CyM8xjaOnE7pCL4io/GuWH/KRn0MrqGjVR8NoHQJJp6Y55gDKOaa6tSHCWEgdlNguppNp6LM+GXOk+xlua8Arnt7V4qznEDfp8ky6hVquaccIS+LbPX9clvl5HdJaO8XEoTbLem6i6m4TJaeqZqWpsI3QqwYx9MFzJzB9RzVe6tmbsx88/NFCvDG5a0wckxkrtaLWtakOB0HMYXJ6l09jyTIPFM/VPV5by0zKR9etQ2SEqLd2+QycMpaL9XWeNhPQfdLdnpjri5iW5/wA7oE8pMQt6FTy4OfpCrnUKtOoHtMQZiMTEAwcTHNU4o4t6EXialqSHVdMcx533PzGMRuEMtr59N/lPPIzDuxhFL/WXVZJ3O/4lAyMq7Enr8ie09dll8kkncnPP/daNbOFqCiOj2vG+eQ+62nxWxkzvoO6LZcHyzj6romhaZieGOaBeH9M4ngct+6f6TAYDTAG4+yjxTzrkxmStfiiRtuIyQsUvAF4rdL9E2j5ppvXlR6hY9euK7j2UfJtEgXtM5UYesBXaOVF9j1btnwQh1NjuhV63tXEjl+uyntItimN+l3DcSmvTb8NOc8u/que21s4R5x8kUt6xB/mK81rjW0w6XI6JU1alEnJJ58ggeoU6DySarW4cGgl2DxSDt0nnuRyQT9tbjin6rWo2k7kT80by1X8kBOPj62T6je03OY51Sk7gDm/DawtDQBwjJmSZBEbQprLxS11AUKrCWtENLXQ7+YuBMyNyhgsKZ/oCtW9sxv8AQ35Bd8n6GcVrWghT1ocMNqVWDuA/1yIVX930qhxVJd1c3++yz4o24WgegUbGRkEiehP1hLRvr0Wv3bTbTJ4pfgNgiBmC4joeS1rvqt8raoP0P1C0ZWABkb7+vX7/ADKjrvaccI+S56/Rnb/l2b06lcP/AOJIG/8AVHbHPfAR6wfTYHccucdp+RM+qX6DQwghuZBxjbY+q2q13OnefeVyeu0A1vrQ4UL8ANmAQM5BPyHPmrQ1mmAJdJ6c/dc8cSDBLo+SjuKrSPK9zfqqJ8i5XQp4Jfser/XWvxIHZCn37RkEbEfMQkCvQqbtfPrhQGtXb/mP1QUqyPbfY6MUStI6fYeIGU/KeZnEdBieX91PX1FrgDz5rko1Z7XSZnvIV+l4iqOG8Ba1kU8fox4ob2h4vb1sFJfiG6aRAUNzqBjcoPWrSc+izHie9s5LRta1IK81OsPdV6ksM8lTrVuIqyY29i7aRqHZUD91uSo3FVIjv0etEmE26JacDQd0D0Oz4ngxgJ+0ax43DED7dypPIvb4oZjnU8mMvhm28vFPKO/omSgOEcu/c8pQ2hR4Wta0ep7dfdXajgD+vkmR+CEPtk3H6LFDxLEWzD58GltA3J+yz9gb/uvX3ERBkqShbF5l2yFtrtssmF+iIUm8myVYpWxPKERp2LQ2QCTj0Hco5ptnTFPic5oM7AEnA5DbdIrJ+hyUyBaGkHmCiDNO4Rt+Huirrls4JI6dx6LcXBfu0Z+yRVN+w1ZVtdO4s/dW26YYAI9/y6qW2YWHMkfZWKrCNjj5pYXN76ILbQ+IiSAIyTyWtzYcE7EDePuiNq0keb0+fNWH0gWkAfT9fqFuk0Z8lbKdhaEtkgQPmcneAro07iH8oHRWmPDWCBy6Kv8AvHnn5JiUz7Furr0ULvTC0xj2VmnpmM5x0WurXHE1pz3RK3rYb1hdKnkzaq+KZQ/doJyIj2VI6WS/cwOyOioN+6o1LnzgwYW0pBl2Q1bIjaQBHKFXdZGTnujBeOm60ZA3yscSdyoAPt5kAk9xsqV3YEDaZTNwDMCfl88Lz4Eg/wBjiUPFG8qQou0/G5PdVX0CNj78k3U7SZChuNPaeX0WbO5V9iaXO2MO9pVd8DlE9EzXGkAO8siVRq6Q47GfUZRK0dyFmvM7qo8nmjF3prgdh7f3Q2rSI3BCriloxsktrgEQ7PRa3GiPjiYC4bmMxtvGwyPmq8j+6vafqVSk4OY4j0P3Rdy9oVT2A6gI3C8ptJMJi1DWm1nudWpMc5xEuaPhnECRw+Xlzad5VSxtWOqeUGP9UE/QBN+TrbQj49sYtA00cIHUbp30iwDSCNvuhHhyzhwHKMdu33Tfa0QNhHZRxLp7GXkXouMHuta7Mgr1r+RWtWqJVNdrsmbSNPiO7LxaG57rErkZyRwq205/RGqemuwQD6nn6AbLxYk5MjbLYewjb6K6JP6lX6OjhpHTP5rFiRtsci9b6T5toACIGwAwAsWLUjd9lmjp04IUr9KhYsVE45c7A5tMlo6dnbEKdmm5wDC8WJ0YZYuslE7NPkQRsqo0w5EYOyxYirDPQCy1sm/c0gKxT0yFixMWGUC8tHlDTCAfUrSvpUhYsW/DGjvlrZK3TcLRmmjnzleLFzwyD8ldnrNIGV6dKWLFnwwd8tEZ0nKhr6OOXVYsS6wxoNZKIv3ECQSo3aGOI4KxYlvDByyUUb3w0xw2VGt4ObwwMrxYkvGkzeb0U7n/AA+a7Ox7GPol+r4ErAnhOJ5/2WLFrbj0wVTZQ1Dw1cMGWT6ZWaaDbjie0dgQSZ9h+K9WLpyunxYu/QwaHq1zWqcFJjWg/wBTmw35kroFr4YuSB8S+osO8Na131JCxYr4ieO9Hm3kp00VNYsm0xLtWptI/wBDD/2kpK1HWGN31Qv/AOSmT+vmsWLEpf0FKb+wG7Xac/8AnK//AMX91ixYmfDJun+z/9k="/>
          <p:cNvSpPr>
            <a:spLocks noChangeAspect="1" noChangeArrowheads="1"/>
          </p:cNvSpPr>
          <p:nvPr/>
        </p:nvSpPr>
        <p:spPr bwMode="auto">
          <a:xfrm>
            <a:off x="63500" y="-838200"/>
            <a:ext cx="2609850" cy="17526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26628" name="AutoShape 4" descr="data:image/jpeg;base64,/9j/4AAQSkZJRgABAQAAAQABAAD/2wCEAAkGBhQSERUUExQVFBUWGBcYFxcYFhoVFxcXFxcXFxUUFxgXHyYeGhwkGhgXHy8gJCcpLCwsGB8xNTAqNSYrLCkBCQoKDgwOGg8PGiwkHyQqLCksLCwsLCwsLCwsLCksLCwsLCwsLCwsLCwsLCwsLCwsLCksLCwsLCksLCksLCwsLP/AABEIALgBEgMBIgACEQEDEQH/xAAcAAACAgMBAQAAAAAAAAAAAAAFBgMEAAIHAQj/xABAEAABAwMCBAQEAwYEBAcAAAABAAIRAwQhBTESQVFhBiJxgRORobHB0fAUFSMyQuEHUmLxM3KSshY0Q1OTorP/xAAaAQADAQEBAQAAAAAAAAAAAAACAwQBAAUG/8QAKREAAwACAgICAgICAgMAAAAAAAECAxESIQQxE0EiUTJhgZFCsRRScf/aAAwDAQACEQMRAD8A5uy3HQfJTNaNoWjaxbgiVJ+0AwF5r2fXS5RJTpwTIxPT6KRxBhzQJG+NwVvauBw7Le6rX1QB0NiOxlBptnOls3q1mubEQR6Kn7BaOqSVswSUxTo5NMkYwdlboWw6BeULMmYVmlakET6JVWMUm9S3HQD7xCrVbHtHrCY7XR5guJ2/W6IDR6f8zhPupvnUszpCIbGOSsNtRjy+phM2oU2g4AQskZ3knHTO6NZnSHKEVaNAbQMq3+7gRMBF7fRxPmHmHQjn6IhR0gHYEJNZgWkgDQ0yHAwO+PdH7yiXW7WnZuwjrGYHYAewWztILQXAk80RoW5dTyMHISqttmNT0xBvNMIEkemEJ/Zc7BPGoWRI4I2/WVQo+G3OO0gKmM2l2G5T7Yqmz7LV1nHJPZ8L46dunuhOo6PwpizAKYfoVTbLcWJ6K+KElWLbomPKwviQGdbgclE+iE1u0trhJCG3elATv2WTnTF1jQFFMdF46mFaNBautyE7mBwK3Dnkp6VIOxAKhcFvTq7In66AWl0T1NOAbOJ5iFRfRA5BNT7xhYPJTBIgmXbx/Nvv6yOysf8Ahmk634nPNKq538MPHke3hGXH/wBPzYDjgn3KCLf2Lpz9gLRbhoMEA+oCebKnTcAS1hH/ACjp6LmranC6QmvQNQ4sT6JeWWu0Y0mjpOi0KbmwadOR/ob+SLUrKkR/wqf/AEN/JJ+m3zmuBlOVC4wO6fgva0SZZ0yhW8I27nFxpskkn+RvMz0XqJmoei8T+hW3+zjdprFpXcBWYKZJy7YCeYjYdRt6KrrXhdlJriK9OWgENyHPk/0QC04IO/VJ1KuQiFHUHREyOh2SXjc+ivHSr0zT4hCwvla1DK8YEWh2+9G7Qiml6a55mMDmqlrSkp30iiGsG2yk8jLxWkPmdFalp4YFWouHxNlb1K5EwFQNCHAyPupJ212Uyuhnt6krLmvyA/stNLHE1revdMD7KnQA8oq1DEMGR7jnyxzykzjbbf0IdqGIuoW1UAVHNcGEwHQYnpOyGTnKcPE92HM8/HMguMkgRPC2OTRLvclK7bcOH2/NUS1objyc0Mfh2jxR+tk30bLHdKPhnymCny2IIQ4pVU0T+RTTKb7I8Jwoab+EQWyB0R4WxIkAn2Xn7rj+YBoPNw29Aq34rb2iT551pi1WtBVdxcMTy9FZt7DhG2eu6YP3QGAeZsbiZ9QtatrAkQfTKxeI12zv/KVdL0CTayEp+IbGJITzXEAzhJfiS7BBAyUnMuOkUeO26EN5PEmW28JOdRbVpn4jv62NEuaN+ICcjbPUwgdtbB1Th3PZO2kWlWk3+C4sncw0xGRk/ddVpdMdlzJPUtbF6tFI8M8QOQYLTuRBB2OCoLogjCJ65oNw6HuJqGI3BIAJMY7kn3QB1F7NwRG8pa4vtMfDVL2U69ORymVNSo8Q2Vao8FyIWTIG6dT0jminqGlgjiG4+qBvBaU6upYx+aV9Tow4pmDJvpkloofvEt2Xl3rlSoZe9zz/AKnE/dUq7YKjXorHPs828tNkxuSiWj38OEoOtmPgyuvGqWjIytPbOn6XqEnPTsN056JfyACuR6RfgiCdk66HezDQfqvMbeOiupVTtD/+1heqkJ6fVeKj5aI9I+cFLTeolJSarmBPssMKmYtKTFIQkMvhPW2FdHpcTtp6DqUx/thaC0iClnTapaQQYhH7CgaroaJJ5nYev1XnZl3tl86S2y5pnwwHVasOLf5aZ5kjcxkx9ShddrgOICQMphOliiON/ndvnYn0O6VNZ8QOEtaBBzjEdZS8W8j1JNl8hLbkYvDtx8VsnA2R/VXFlP8AheV0bzv2PVReB9EIoMc7dwDo6SAfxRzVNL8sgAnoUq4rbpLoirM6fZz64qudTdxmJw4746j9ckuP1F1Oq1rCHNMRGd8EBMWolr3FgABPEHgjaOiU6Ns747GxMPAA5kzsrMEpp7Oqmu0dA0Sm+qBgy08tk22HxG/zAx6T80U8O6K2lSaIAMCfXn9UcFsEOPw6r896GX5vWmgPb6mJHEYk9YW+o6q6QNht1nurV5pjXDIS9qNs6lmeJvfEYjO6dkvLjnT/ANgYljyVsndqZaYdM91bt9YHCQ3JPb7oHptX47g1wBjffG/m9U2WWnsaPK0BBgeS23L6Dz/HC012CKtjUqjOEMvvCnlMHKeRRUdagEyvDl9tvZPPmUul0jhFC0NK8eP5YBwefZO9C/4KcOECADI6n81U8f6T8KpTuGgYMO748s+4j3WWgc+nIIfLZdMECRMDi2PIbqPKmmv9GU91sK0bsOb+aX/EkEQBk7H8Ex6NYcQ4nAxOAeQHXqtfEuiipRcIEwYxt0SJxV/N+hk5OL6OT1aZaQTzUja8FWvD+jPqPc12zSZnJjsMSe0omPDbjID2TyAYevMk77YE+uFXTS9noR5UfYLoanB7KtrVLiaHj3Ru78JPYyZB9oSzVuMFp5Lsem9yHVza2mA7hsqqr1QZKrcK9aH0eTlnvZEsUkLRwR7FElvWLTI3TNpPiAAgzBxhKiu6eKZP8QkDsk5cc0uxkZHJ1al41ZwjzDYc16uUve2TBxy325LxT/BX7OKZapqYWsLdisbMldlymMLZzD0WURhXBlskYbuVJVaZ6XqdlX9pAC6x4P0kMotJ3Ik+65Hc02lzeEkzEyIgzBA6jK7potABjR0H+yn8iU3K/ZDmzN/ia6toQczjHFjdodE9geR7rl9TRS6+ZTdBzxFoyA3cCeeIz3XZK7wGmdkgaRTFW8qVGjAhoPI8yfsgaWLfH9CFb0zoWlUAGNHQK1cUpGy1tB5QrBbhVxP4aBRznxHpLW1QcgOa8HuSMNaeR7oJ4S0xtbURxMLfgtBgkyXDAcZ9ynbxPQYW8TsBs9eeMwhn+H9sHl9Ykuc93CSeQaTAUON6bX+BrfR0m0p4Cuimo7NmFahe3M9EOSuyu+kg2qW4LT059wj5CDavjkk+RK4PYzBf5Cx4aoBj6jTE8U9+E7A/VOtsxJWiXXFWfGfMAex4dk72YwpfC7THeRTfZOGLR9NTUxusc1ejroh5di7r2mNrUnMeJBGfz+aStBtOMua5rQ5jsy3BLTB+0rpV1SSdXtQ25qDYGHes7/UfVeZ5c8WqLYfJBqxoQ1a31GWkKxanELLjITeKePX9GnNX2Zp3Tmgub8TLeHGf6hIiMJnsrAMa1sk8IgTEgEyQqWtUOGtTd/qH1Re2aoJlt6B5dlTVKfk2XFNUcfi1I/zO+5XdtQYC0rn1WgxznACIxJAG2/rnmmS1itvQycvA5y90LVls52wJRfxHaBj2xgR+ih7a5IAEY2/X1XoTW52g3XIrPpkbiFG9TPplQPCbLMo0WLF6EYsYaFKmWtJHIc+3osQVtyQN1im+Kv2N5kbXL3iXlvT4nAIxU0OGzzj6ptWpemBspUq2E+6PozXWwkDzCT7rnL6Rauq6JVi3Z/yt+yi8rpLQWTNXFISrqwdTrUqTnSwVA4N7uLQT8mifRdl0xw4AuaXt3w3TAOEh8tMiY5yO+F0bS3+UeiS6dVO/0Ip77NtZ1AMpvc6AA374HdBfBdEuaHkglxLiREElxkiMcuSm8UW3xKNRnVpj1HmH1CteC6HDQpyAJaDAH+YcRj3K6lya/wDpifQ329HCmfS8pXlvsrC9BT1oLYk+MrYmhUETI/RUX+G1nw2zJ5ucf/sfyR/xDbyDvkLbw5Y/DYxsRwhefjhrK4/vYynudjPbtwpoUbTACknZe0vR5tPbPCEG1dufZFXOzPqh+oMlgPQn5bpWadyx2HqhL8P1Abmo0A+Vwk4AJIkrots2GgJJ0a0Dbiq/bicD9E6U3Z9B+Cm8JdN/2N8j+iSnz9Vs5eU9gsJV5H9la6aljV6H8Vj9t2n32/FNNztKX9VGCo/KjlDK8L6JrPb3Wr3LW2q8LQvHOSo/ikOYueIMcJ6OB+sovQonhDiMOAIQnXz5Z3gyiFvd/wAIA/rsk4tc62Jb7NL14grn2o6u1stETxunykHJIEujP+6cdTueFh91yq+veOsGlpDTxO9XCSD85Q6+Sjl32VvE7+LgKGWdCSrusHygdCp9AtWvPmMY5bzyCqT44x80ktmosSR0QvULbhTxd2BY1pJnGIjB6JS17dBhyN1o35OQGXsLxbtVwJ5CxerFxpva1S14ITfTlzR6JLBhOGm3oLAcbKTyZ9NAtgrVbYxxAY9Om+U0aVdTRb6D7BC9YvGhvY75xPptss8P1eKmWg/ymB+CnrdQmzKe0V9ZdFdjp2IP1grp3h244mBci1i1f8TY5MDv0XSfCT302NbUyevKYyF2RJcHsG/QxXtOQttEdAEchHywtNV1RlJhc4xAOOfySX4L8R16l3Ux/BOS0/08m8J69fQrmknyXpewZX2deoPU/GhVtcgjEq2+74W+bbrlWRklrexmibVGhzGeijtzBlVjW+IIbMd/wV20ttm9sfktTTvaM9ILtzEdFs3l7oc2s6n6KS31Np5zO0KjkhDxv6LRpSefyUdccLHiZgTmMY7LWq9x2BBMcwh19WccOzHRZVJI2Yb+yra0wDOBkT9UcpnBd1mPmgllU43YBAmD7FGGWwAx0H90vH66GZNFynsPRaudET3VO7qFg3mNvxVa2un1JmJG34pjtJ6ErHvsuV7gcEIPfmAZO/44RatbQ0lCL21kZylZW9MdGvo1qxwtjcSD6zuo3HCgs3PLiyJjY8/QrS4c4EiFM7lLegvoCeI7prGOc8w0bkqTT6vFTH0Q3xXaGtRcw88++4lUPDlKvTpAEyI2PLoJ5qRNb5IXS6PPHOp/CoOgwT5R6n/Zc6sqDnuL3Hidvn7p48VaS6sw8WXDLexSJY3NUO4Gtk7R6dVTh/i9ew1/E81esMNHuq+n3hY7dEr7QHtIc8gzHEBiO3oidHw5TcyYCdzhTo50vRaPib4zGtdBjb+yV9argugLbU9LfbukHynbt2Qtzp3W48a3yTNiUvR4t2rRbNKoYw3WLFizZxErNnelm2QoCEY0HR/iu7Df8kGSpU/kCyKpRfXyBDRzKk0+s63d1B3/ADTZW08NbAS/c2cv9FLOVUuP0YnsN+Hbf9przGGD2k7fiul2emgABKn+HtgA1x6n7QF0GnSwgxSqpsFrbA3izw23gJbnGCc56FBvBukhlPaC8yevQD6fVN2oXAFNzTO391X0KhIHoPsgzTNZFM/YUrS0E7W2xsrV9SBAHKIUtOnAXtQYVqlTOjm9soadQAkdEVotyENtsVD3RSkFuLWgcnRre0seuUL06nuP8pI/EI3cNwluwuouqrPQ/RZmpTcv/BmJ7kZWU5Ekqjc0d1foOxCguAn16Fw2qAXhqpx0y7pUqN/6ajmj7Jja3GyV/BDv4NTtXr//AKO/NNTThBh/ijc3vQPvTAJ5D8FFpVPAPXPzyqHjDUhQtajz0jvlFdJILGHqB9kCreTQb6gvVtkLum4KK3GyEalU4Wk/qSjy1pNsHCVdJpS5x6nHt/dXL2xBM9VHpbYaFfuBlJxLePsY+qE7WrPB/XNbWFmHUWAATxHbfPVXtcpeUqLRRgdMKWdTlaMqdg/U9L3H4JY0zQA01S1gw4udtOTuOa6JqNvPTP0Sk9wpVHj/ADNj8EeRKK7FVPXQJ1DTQ5pn7Iba28NiZiQexTLUpy1AjXbTeQRl0e2M++yRb36BnegVrNiKlIhc+qMgwus3YbwmFzPWaYFV0dVT4l+5Hx2igt6bJIGBPMmAtFKaZMAK5jC42xZAmq36/ksXrdCqRssSOU/+wXx0UaLJcAuoaDprWUwAOQn1XObKnD2mOi6PQ1IBgyOSl8u3taOqHomuKbC6HvDG8ycoI2iC55APCXHhJ3InEwhHiTXXcZa0iJBPMHmPurjNYYKYyNkvhSlPXsFY2h/8DtHw/c/dOjHABc3/AMPtca5rgfKZ+Y6ifdPD9SxIyujKse1Xs5Syl4kuoaYgHl07Ito9OGjrASHf6uK93TptOA7zdJbktJ64+66PYDCHBusvJhtaL9MLWpst5Va4rQvRppITK2yi+44arZ54+eyN0SkfxHqPAJG4II9jKb9NvBUY1w/qAPzEqTxcu6pB5p62X7h2FypuqFmsVRycGY9APz+q6fWOFxfxRW+FrAd14PtH4Jnlbf8ApmePP4s7Pb1ZAPVa3VTBKqaXVmm30Ul4fKfRPV7x7/oXw1YD8EM4adVsz/Gefmcj5hNJqYSz4aEfFj/3H/8Ac5HnugJfj03jQWWfzObf4wasRTZSH9Rz7ZXQPD7/AOAzs0fZco/xKq8VzSkSA7bqJGF1Lw9/wWeg+yThvlaf73/2huWNSGarkq+I76KlNnUkn0GB90yVXQufarqTX3zmmZZAnlBE/covNvUaF+PHtjlYHCvVBICEafXwEVFTCPx7VQdklp7BGrM8pQjSK8YOPb6o3qp8pSNTuQ4uLSJYdgckB5JMdIPJQ53xybQzXQ6Vag7JN1oj4wCuXeqFrZDpSPc+KgKrjVnBABAnGZz8llZXn6SMcPWx1YPL1wkzxDWa2tl4pgNe6SC4EgiG46k7otb+Jabmkh4IH6yEuarQF2yq5tRnExzGhriQagdxOIadv6Qc4RYk6pJoUp12wZU8VlxIIDekHCX7ypxOJWracOIPJYQvRjHMP8R6XXRDCZvD2j8ZDj2CE6ZYl79sD7ro2gabsI2SvIy/8UOxY/8Aky1T0bA8vILEyN0x0DP1WKX42FtHEKYwp2VXCCS4tG4buB2nCgonIU9K7h0nbn6Kmiml0B69XidKlbsvLilLyW7St6LTInaQT7clTtaIZl7YyeCr3gefNHLf3A9E5VvE8Hyw4jkds9VzmnAc4sBYCZAkmOgnc+quWzzOCvMzYlV8iuPG2uxm01tQ3rKlSTJmZxtwiAMDED2C63ZVcLj9g6oCMp70e9qxBgx7JUZXOTZuXxdLexwdVQvUrvhBKrXF1WjDBPdw/NA9Tr1G0y6rG4ESDgznB7JufLVLSTE4/H39oj1yqKjMnkU0eFLoGgyDPlH0EQkypqPwiwEt84mA0xBAiSRnfbkjGiayGuA4eFpwCBDZiY6clPhpxabCyeO+Ox4qvwuReP7IOvGO6iD88FdN/bJC5540u2uqACJByenZW+Tk/joV42Jt6Q9aHUim0TyEfJEripIKR/DniYPDWvgOGOg6BMla+PCsw51OPi/oHJhc12R6GOEv7uJ+aLXVeGygNpW4T6gH0yvNY1Ty8IOTv2CyM8xjaOnE7pCL4io/GuWH/KRn0MrqGjVR8NoHQJJp6Y55gDKOaa6tSHCWEgdlNguppNp6LM+GXOk+xlua8Arnt7V4qznEDfp8ky6hVquaccIS+LbPX9clvl5HdJaO8XEoTbLem6i6m4TJaeqZqWpsI3QqwYx9MFzJzB9RzVe6tmbsx88/NFCvDG5a0wckxkrtaLWtakOB0HMYXJ6l09jyTIPFM/VPV5by0zKR9etQ2SEqLd2+QycMpaL9XWeNhPQfdLdnpjri5iW5/wA7oE8pMQt6FTy4OfpCrnUKtOoHtMQZiMTEAwcTHNU4o4t6EXialqSHVdMcx533PzGMRuEMtr59N/lPPIzDuxhFL/WXVZJ3O/4lAyMq7Enr8ie09dll8kkncnPP/daNbOFqCiOj2vG+eQ+62nxWxkzvoO6LZcHyzj6romhaZieGOaBeH9M4ngct+6f6TAYDTAG4+yjxTzrkxmStfiiRtuIyQsUvAF4rdL9E2j5ppvXlR6hY9euK7j2UfJtEgXtM5UYesBXaOVF9j1btnwQh1NjuhV63tXEjl+uyntItimN+l3DcSmvTb8NOc8u/que21s4R5x8kUt6xB/mK81rjW0w6XI6JU1alEnJJ58ggeoU6DySarW4cGgl2DxSDt0nnuRyQT9tbjin6rWo2k7kT80by1X8kBOPj62T6je03OY51Sk7gDm/DawtDQBwjJmSZBEbQprLxS11AUKrCWtENLXQ7+YuBMyNyhgsKZ/oCtW9sxv8AQ35Bd8n6GcVrWghT1ocMNqVWDuA/1yIVX930qhxVJd1c3++yz4o24WgegUbGRkEiehP1hLRvr0Wv3bTbTJ4pfgNgiBmC4joeS1rvqt8raoP0P1C0ZWABkb7+vX7/ADKjrvaccI+S56/Rnb/l2b06lcP/AOJIG/8AVHbHPfAR6wfTYHccucdp+RM+qX6DQwghuZBxjbY+q2q13OnefeVyeu0A1vrQ4UL8ANmAQM5BPyHPmrQ1mmAJdJ6c/dc8cSDBLo+SjuKrSPK9zfqqJ8i5XQp4Jfser/XWvxIHZCn37RkEbEfMQkCvQqbtfPrhQGtXb/mP1QUqyPbfY6MUStI6fYeIGU/KeZnEdBieX91PX1FrgDz5rko1Z7XSZnvIV+l4iqOG8Ba1kU8fox4ob2h4vb1sFJfiG6aRAUNzqBjcoPWrSc+izHie9s5LRta1IK81OsPdV6ksM8lTrVuIqyY29i7aRqHZUD91uSo3FVIjv0etEmE26JacDQd0D0Oz4ngxgJ+0ax43DED7dypPIvb4oZjnU8mMvhm28vFPKO/omSgOEcu/c8pQ2hR4Wta0ep7dfdXajgD+vkmR+CEPtk3H6LFDxLEWzD58GltA3J+yz9gb/uvX3ERBkqShbF5l2yFtrtssmF+iIUm8myVYpWxPKERp2LQ2QCTj0Hco5ptnTFPic5oM7AEnA5DbdIrJ+hyUyBaGkHmCiDNO4Rt+Huirrls4JI6dx6LcXBfu0Z+yRVN+w1ZVtdO4s/dW26YYAI9/y6qW2YWHMkfZWKrCNjj5pYXN76ILbQ+IiSAIyTyWtzYcE7EDePuiNq0keb0+fNWH0gWkAfT9fqFuk0Z8lbKdhaEtkgQPmcneAro07iH8oHRWmPDWCBy6Kv8AvHnn5JiUz7Furr0ULvTC0xj2VmnpmM5x0WurXHE1pz3RK3rYb1hdKnkzaq+KZQ/doJyIj2VI6WS/cwOyOioN+6o1LnzgwYW0pBl2Q1bIjaQBHKFXdZGTnujBeOm60ZA3yscSdyoAPt5kAk9xsqV3YEDaZTNwDMCfl88Lz4Eg/wBjiUPFG8qQou0/G5PdVX0CNj78k3U7SZChuNPaeX0WbO5V9iaXO2MO9pVd8DlE9EzXGkAO8siVRq6Q47GfUZRK0dyFmvM7qo8nmjF3prgdh7f3Q2rSI3BCriloxsktrgEQ7PRa3GiPjiYC4bmMxtvGwyPmq8j+6vafqVSk4OY4j0P3Rdy9oVT2A6gI3C8ptJMJi1DWm1nudWpMc5xEuaPhnECRw+Xlzad5VSxtWOqeUGP9UE/QBN+TrbQj49sYtA00cIHUbp30iwDSCNvuhHhyzhwHKMdu33Tfa0QNhHZRxLp7GXkXouMHuta7Mgr1r+RWtWqJVNdrsmbSNPiO7LxaG57rErkZyRwq205/RGqemuwQD6nn6AbLxYk5MjbLYewjb6K6JP6lX6OjhpHTP5rFiRtsci9b6T5toACIGwAwAsWLUjd9lmjp04IUr9KhYsVE45c7A5tMlo6dnbEKdmm5wDC8WJ0YZYuslE7NPkQRsqo0w5EYOyxYirDPQCy1sm/c0gKxT0yFixMWGUC8tHlDTCAfUrSvpUhYsW/DGjvlrZK3TcLRmmjnzleLFzwyD8ldnrNIGV6dKWLFnwwd8tEZ0nKhr6OOXVYsS6wxoNZKIv3ECQSo3aGOI4KxYlvDByyUUb3w0xw2VGt4ObwwMrxYkvGkzeb0U7n/AA+a7Ox7GPol+r4ErAnhOJ5/2WLFrbj0wVTZQ1Dw1cMGWT6ZWaaDbjie0dgQSZ9h+K9WLpyunxYu/QwaHq1zWqcFJjWg/wBTmw35kroFr4YuSB8S+osO8Na131JCxYr4ieO9Hm3kp00VNYsm0xLtWptI/wBDD/2kpK1HWGN31Qv/AOSmT+vmsWLEpf0FKb+wG7Xac/8AnK//AMX91ixYmfDJun+z/9k="/>
          <p:cNvSpPr>
            <a:spLocks noChangeAspect="1" noChangeArrowheads="1"/>
          </p:cNvSpPr>
          <p:nvPr/>
        </p:nvSpPr>
        <p:spPr bwMode="auto">
          <a:xfrm>
            <a:off x="63500" y="-838200"/>
            <a:ext cx="2609850" cy="17526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26630" name="AutoShape 6" descr="data:image/jpeg;base64,/9j/4AAQSkZJRgABAQAAAQABAAD/2wCEAAkGBhQSERUUExQVFBUWGBcYFxcYFhoVFxcXFxcXFxUUFxgXHyYeGhwkGhgXHy8gJCcpLCwsGB8xNTAqNSYrLCkBCQoKDgwOGg8PGiwkHyQqLCksLCwsLCwsLCwsLCksLCwsLCwsLCwsLCwsLCwsLCwsLCksLCwsLCksLCksLCwsLP/AABEIALgBEgMBIgACEQEDEQH/xAAcAAACAgMBAQAAAAAAAAAAAAAFBgMEAAIHAQj/xABAEAABAwMCBAQEAwYEBAcAAAABAAIRAwQhBTESQVFhBiJxgRORobHB0fAUFSMyQuEHUmLxM3KSshY0Q1OTorP/xAAaAQADAQEBAQAAAAAAAAAAAAACAwQBAAUG/8QAKREAAwACAgICAgICAgMAAAAAAAECAxESIQQxE0EiUTJhgZFCsRRScf/aAAwDAQACEQMRAD8A5uy3HQfJTNaNoWjaxbgiVJ+0AwF5r2fXS5RJTpwTIxPT6KRxBhzQJG+NwVvauBw7Le6rX1QB0NiOxlBptnOls3q1mubEQR6Kn7BaOqSVswSUxTo5NMkYwdlboWw6BeULMmYVmlakET6JVWMUm9S3HQD7xCrVbHtHrCY7XR5guJ2/W6IDR6f8zhPupvnUszpCIbGOSsNtRjy+phM2oU2g4AQskZ3knHTO6NZnSHKEVaNAbQMq3+7gRMBF7fRxPmHmHQjn6IhR0gHYEJNZgWkgDQ0yHAwO+PdH7yiXW7WnZuwjrGYHYAewWztILQXAk80RoW5dTyMHISqttmNT0xBvNMIEkemEJ/Zc7BPGoWRI4I2/WVQo+G3OO0gKmM2l2G5T7Yqmz7LV1nHJPZ8L46dunuhOo6PwpizAKYfoVTbLcWJ6K+KElWLbomPKwviQGdbgclE+iE1u0trhJCG3elATv2WTnTF1jQFFMdF46mFaNBautyE7mBwK3Dnkp6VIOxAKhcFvTq7In66AWl0T1NOAbOJ5iFRfRA5BNT7xhYPJTBIgmXbx/Nvv6yOysf8Ahmk634nPNKq538MPHke3hGXH/wBPzYDjgn3KCLf2Lpz9gLRbhoMEA+oCebKnTcAS1hH/ACjp6LmranC6QmvQNQ4sT6JeWWu0Y0mjpOi0KbmwadOR/ob+SLUrKkR/wqf/AEN/JJ+m3zmuBlOVC4wO6fgva0SZZ0yhW8I27nFxpskkn+RvMz0XqJmoei8T+hW3+zjdprFpXcBWYKZJy7YCeYjYdRt6KrrXhdlJriK9OWgENyHPk/0QC04IO/VJ1KuQiFHUHREyOh2SXjc+ivHSr0zT4hCwvla1DK8YEWh2+9G7Qiml6a55mMDmqlrSkp30iiGsG2yk8jLxWkPmdFalp4YFWouHxNlb1K5EwFQNCHAyPupJ212Uyuhnt6krLmvyA/stNLHE1revdMD7KnQA8oq1DEMGR7jnyxzykzjbbf0IdqGIuoW1UAVHNcGEwHQYnpOyGTnKcPE92HM8/HMguMkgRPC2OTRLvclK7bcOH2/NUS1objyc0Mfh2jxR+tk30bLHdKPhnymCny2IIQ4pVU0T+RTTKb7I8Jwoab+EQWyB0R4WxIkAn2Xn7rj+YBoPNw29Aq34rb2iT551pi1WtBVdxcMTy9FZt7DhG2eu6YP3QGAeZsbiZ9QtatrAkQfTKxeI12zv/KVdL0CTayEp+IbGJITzXEAzhJfiS7BBAyUnMuOkUeO26EN5PEmW28JOdRbVpn4jv62NEuaN+ICcjbPUwgdtbB1Th3PZO2kWlWk3+C4sncw0xGRk/ddVpdMdlzJPUtbF6tFI8M8QOQYLTuRBB2OCoLogjCJ65oNw6HuJqGI3BIAJMY7kn3QB1F7NwRG8pa4vtMfDVL2U69ORymVNSo8Q2Vao8FyIWTIG6dT0jminqGlgjiG4+qBvBaU6upYx+aV9Tow4pmDJvpkloofvEt2Xl3rlSoZe9zz/AKnE/dUq7YKjXorHPs828tNkxuSiWj38OEoOtmPgyuvGqWjIytPbOn6XqEnPTsN056JfyACuR6RfgiCdk66HezDQfqvMbeOiupVTtD/+1heqkJ6fVeKj5aI9I+cFLTeolJSarmBPssMKmYtKTFIQkMvhPW2FdHpcTtp6DqUx/thaC0iClnTapaQQYhH7CgaroaJJ5nYev1XnZl3tl86S2y5pnwwHVasOLf5aZ5kjcxkx9ShddrgOICQMphOliiON/ndvnYn0O6VNZ8QOEtaBBzjEdZS8W8j1JNl8hLbkYvDtx8VsnA2R/VXFlP8AheV0bzv2PVReB9EIoMc7dwDo6SAfxRzVNL8sgAnoUq4rbpLoirM6fZz64qudTdxmJw4746j9ckuP1F1Oq1rCHNMRGd8EBMWolr3FgABPEHgjaOiU6Ns747GxMPAA5kzsrMEpp7Oqmu0dA0Sm+qBgy08tk22HxG/zAx6T80U8O6K2lSaIAMCfXn9UcFsEOPw6r896GX5vWmgPb6mJHEYk9YW+o6q6QNht1nurV5pjXDIS9qNs6lmeJvfEYjO6dkvLjnT/ANgYljyVsndqZaYdM91bt9YHCQ3JPb7oHptX47g1wBjffG/m9U2WWnsaPK0BBgeS23L6Dz/HC012CKtjUqjOEMvvCnlMHKeRRUdagEyvDl9tvZPPmUul0jhFC0NK8eP5YBwefZO9C/4KcOECADI6n81U8f6T8KpTuGgYMO748s+4j3WWgc+nIIfLZdMECRMDi2PIbqPKmmv9GU91sK0bsOb+aX/EkEQBk7H8Ex6NYcQ4nAxOAeQHXqtfEuiipRcIEwYxt0SJxV/N+hk5OL6OT1aZaQTzUja8FWvD+jPqPc12zSZnJjsMSe0omPDbjID2TyAYevMk77YE+uFXTS9noR5UfYLoanB7KtrVLiaHj3Ru78JPYyZB9oSzVuMFp5Lsem9yHVza2mA7hsqqr1QZKrcK9aH0eTlnvZEsUkLRwR7FElvWLTI3TNpPiAAgzBxhKiu6eKZP8QkDsk5cc0uxkZHJ1al41ZwjzDYc16uUve2TBxy325LxT/BX7OKZapqYWsLdisbMldlymMLZzD0WURhXBlskYbuVJVaZ6XqdlX9pAC6x4P0kMotJ3Ik+65Hc02lzeEkzEyIgzBA6jK7potABjR0H+yn8iU3K/ZDmzN/ia6toQczjHFjdodE9geR7rl9TRS6+ZTdBzxFoyA3cCeeIz3XZK7wGmdkgaRTFW8qVGjAhoPI8yfsgaWLfH9CFb0zoWlUAGNHQK1cUpGy1tB5QrBbhVxP4aBRznxHpLW1QcgOa8HuSMNaeR7oJ4S0xtbURxMLfgtBgkyXDAcZ9ynbxPQYW8TsBs9eeMwhn+H9sHl9Ykuc93CSeQaTAUON6bX+BrfR0m0p4Cuimo7NmFahe3M9EOSuyu+kg2qW4LT059wj5CDavjkk+RK4PYzBf5Cx4aoBj6jTE8U9+E7A/VOtsxJWiXXFWfGfMAex4dk72YwpfC7THeRTfZOGLR9NTUxusc1ejroh5di7r2mNrUnMeJBGfz+aStBtOMua5rQ5jsy3BLTB+0rpV1SSdXtQ25qDYGHes7/UfVeZ5c8WqLYfJBqxoQ1a31GWkKxanELLjITeKePX9GnNX2Zp3Tmgub8TLeHGf6hIiMJnsrAMa1sk8IgTEgEyQqWtUOGtTd/qH1Re2aoJlt6B5dlTVKfk2XFNUcfi1I/zO+5XdtQYC0rn1WgxznACIxJAG2/rnmmS1itvQycvA5y90LVls52wJRfxHaBj2xgR+ih7a5IAEY2/X1XoTW52g3XIrPpkbiFG9TPplQPCbLMo0WLF6EYsYaFKmWtJHIc+3osQVtyQN1im+Kv2N5kbXL3iXlvT4nAIxU0OGzzj6ptWpemBspUq2E+6PozXWwkDzCT7rnL6Rauq6JVi3Z/yt+yi8rpLQWTNXFISrqwdTrUqTnSwVA4N7uLQT8mifRdl0xw4AuaXt3w3TAOEh8tMiY5yO+F0bS3+UeiS6dVO/0Ip77NtZ1AMpvc6AA374HdBfBdEuaHkglxLiREElxkiMcuSm8UW3xKNRnVpj1HmH1CteC6HDQpyAJaDAH+YcRj3K6lya/wDpifQ329HCmfS8pXlvsrC9BT1oLYk+MrYmhUETI/RUX+G1nw2zJ5ucf/sfyR/xDbyDvkLbw5Y/DYxsRwhefjhrK4/vYynudjPbtwpoUbTACknZe0vR5tPbPCEG1dufZFXOzPqh+oMlgPQn5bpWadyx2HqhL8P1Abmo0A+Vwk4AJIkrots2GgJJ0a0Dbiq/bicD9E6U3Z9B+Cm8JdN/2N8j+iSnz9Vs5eU9gsJV5H9la6aljV6H8Vj9t2n32/FNNztKX9VGCo/KjlDK8L6JrPb3Wr3LW2q8LQvHOSo/ikOYueIMcJ6OB+sovQonhDiMOAIQnXz5Z3gyiFvd/wAIA/rsk4tc62Jb7NL14grn2o6u1stETxunykHJIEujP+6cdTueFh91yq+veOsGlpDTxO9XCSD85Q6+Sjl32VvE7+LgKGWdCSrusHygdCp9AtWvPmMY5bzyCqT44x80ktmosSR0QvULbhTxd2BY1pJnGIjB6JS17dBhyN1o35OQGXsLxbtVwJ5CxerFxpva1S14ITfTlzR6JLBhOGm3oLAcbKTyZ9NAtgrVbYxxAY9Om+U0aVdTRb6D7BC9YvGhvY75xPptss8P1eKmWg/ymB+CnrdQmzKe0V9ZdFdjp2IP1grp3h244mBci1i1f8TY5MDv0XSfCT302NbUyevKYyF2RJcHsG/QxXtOQttEdAEchHywtNV1RlJhc4xAOOfySX4L8R16l3Ux/BOS0/08m8J69fQrmknyXpewZX2deoPU/GhVtcgjEq2+74W+bbrlWRklrexmibVGhzGeijtzBlVjW+IIbMd/wV20ttm9sfktTTvaM9ILtzEdFs3l7oc2s6n6KS31Np5zO0KjkhDxv6LRpSefyUdccLHiZgTmMY7LWq9x2BBMcwh19WccOzHRZVJI2Yb+yra0wDOBkT9UcpnBd1mPmgllU43YBAmD7FGGWwAx0H90vH66GZNFynsPRaudET3VO7qFg3mNvxVa2un1JmJG34pjtJ6ErHvsuV7gcEIPfmAZO/44RatbQ0lCL21kZylZW9MdGvo1qxwtjcSD6zuo3HCgs3PLiyJjY8/QrS4c4EiFM7lLegvoCeI7prGOc8w0bkqTT6vFTH0Q3xXaGtRcw88++4lUPDlKvTpAEyI2PLoJ5qRNb5IXS6PPHOp/CoOgwT5R6n/Zc6sqDnuL3Hidvn7p48VaS6sw8WXDLexSJY3NUO4Gtk7R6dVTh/i9ew1/E81esMNHuq+n3hY7dEr7QHtIc8gzHEBiO3oidHw5TcyYCdzhTo50vRaPib4zGtdBjb+yV9argugLbU9LfbukHynbt2Qtzp3W48a3yTNiUvR4t2rRbNKoYw3WLFizZxErNnelm2QoCEY0HR/iu7Df8kGSpU/kCyKpRfXyBDRzKk0+s63d1B3/ADTZW08NbAS/c2cv9FLOVUuP0YnsN+Hbf9przGGD2k7fiul2emgABKn+HtgA1x6n7QF0GnSwgxSqpsFrbA3izw23gJbnGCc56FBvBukhlPaC8yevQD6fVN2oXAFNzTO391X0KhIHoPsgzTNZFM/YUrS0E7W2xsrV9SBAHKIUtOnAXtQYVqlTOjm9soadQAkdEVotyENtsVD3RSkFuLWgcnRre0seuUL06nuP8pI/EI3cNwluwuouqrPQ/RZmpTcv/BmJ7kZWU5Ekqjc0d1foOxCguAn16Fw2qAXhqpx0y7pUqN/6ajmj7Jja3GyV/BDv4NTtXr//AKO/NNTThBh/ijc3vQPvTAJ5D8FFpVPAPXPzyqHjDUhQtajz0jvlFdJILGHqB9kCreTQb6gvVtkLum4KK3GyEalU4Wk/qSjy1pNsHCVdJpS5x6nHt/dXL2xBM9VHpbYaFfuBlJxLePsY+qE7WrPB/XNbWFmHUWAATxHbfPVXtcpeUqLRRgdMKWdTlaMqdg/U9L3H4JY0zQA01S1gw4udtOTuOa6JqNvPTP0Sk9wpVHj/ADNj8EeRKK7FVPXQJ1DTQ5pn7Iba28NiZiQexTLUpy1AjXbTeQRl0e2M++yRb36BnegVrNiKlIhc+qMgwus3YbwmFzPWaYFV0dVT4l+5Hx2igt6bJIGBPMmAtFKaZMAK5jC42xZAmq36/ksXrdCqRssSOU/+wXx0UaLJcAuoaDprWUwAOQn1XObKnD2mOi6PQ1IBgyOSl8u3taOqHomuKbC6HvDG8ycoI2iC55APCXHhJ3InEwhHiTXXcZa0iJBPMHmPurjNYYKYyNkvhSlPXsFY2h/8DtHw/c/dOjHABc3/AMPtca5rgfKZ+Y6ifdPD9SxIyujKse1Xs5Syl4kuoaYgHl07Ito9OGjrASHf6uK93TptOA7zdJbktJ64+66PYDCHBusvJhtaL9MLWpst5Va4rQvRppITK2yi+44arZ54+eyN0SkfxHqPAJG4II9jKb9NvBUY1w/qAPzEqTxcu6pB5p62X7h2FypuqFmsVRycGY9APz+q6fWOFxfxRW+FrAd14PtH4Jnlbf8ApmePP4s7Pb1ZAPVa3VTBKqaXVmm30Ul4fKfRPV7x7/oXw1YD8EM4adVsz/Gefmcj5hNJqYSz4aEfFj/3H/8Ac5HnugJfj03jQWWfzObf4wasRTZSH9Rz7ZXQPD7/AOAzs0fZco/xKq8VzSkSA7bqJGF1Lw9/wWeg+yThvlaf73/2huWNSGarkq+I76KlNnUkn0GB90yVXQufarqTX3zmmZZAnlBE/covNvUaF+PHtjlYHCvVBICEafXwEVFTCPx7VQdklp7BGrM8pQjSK8YOPb6o3qp8pSNTuQ4uLSJYdgckB5JMdIPJQ53xybQzXQ6Vag7JN1oj4wCuXeqFrZDpSPc+KgKrjVnBABAnGZz8llZXn6SMcPWx1YPL1wkzxDWa2tl4pgNe6SC4EgiG46k7otb+Jabmkh4IH6yEuarQF2yq5tRnExzGhriQagdxOIadv6Qc4RYk6pJoUp12wZU8VlxIIDekHCX7ypxOJWracOIPJYQvRjHMP8R6XXRDCZvD2j8ZDj2CE6ZYl79sD7ro2gabsI2SvIy/8UOxY/8Aky1T0bA8vILEyN0x0DP1WKX42FtHEKYwp2VXCCS4tG4buB2nCgonIU9K7h0nbn6Kmiml0B69XidKlbsvLilLyW7St6LTInaQT7clTtaIZl7YyeCr3gefNHLf3A9E5VvE8Hyw4jkds9VzmnAc4sBYCZAkmOgnc+quWzzOCvMzYlV8iuPG2uxm01tQ3rKlSTJmZxtwiAMDED2C63ZVcLj9g6oCMp70e9qxBgx7JUZXOTZuXxdLexwdVQvUrvhBKrXF1WjDBPdw/NA9Tr1G0y6rG4ESDgznB7JufLVLSTE4/H39oj1yqKjMnkU0eFLoGgyDPlH0EQkypqPwiwEt84mA0xBAiSRnfbkjGiayGuA4eFpwCBDZiY6clPhpxabCyeO+Ox4qvwuReP7IOvGO6iD88FdN/bJC5540u2uqACJByenZW+Tk/joV42Jt6Q9aHUim0TyEfJEripIKR/DniYPDWvgOGOg6BMla+PCsw51OPi/oHJhc12R6GOEv7uJ+aLXVeGygNpW4T6gH0yvNY1Ty8IOTv2CyM8xjaOnE7pCL4io/GuWH/KRn0MrqGjVR8NoHQJJp6Y55gDKOaa6tSHCWEgdlNguppNp6LM+GXOk+xlua8Arnt7V4qznEDfp8ky6hVquaccIS+LbPX9clvl5HdJaO8XEoTbLem6i6m4TJaeqZqWpsI3QqwYx9MFzJzB9RzVe6tmbsx88/NFCvDG5a0wckxkrtaLWtakOB0HMYXJ6l09jyTIPFM/VPV5by0zKR9etQ2SEqLd2+QycMpaL9XWeNhPQfdLdnpjri5iW5/wA7oE8pMQt6FTy4OfpCrnUKtOoHtMQZiMTEAwcTHNU4o4t6EXialqSHVdMcx533PzGMRuEMtr59N/lPPIzDuxhFL/WXVZJ3O/4lAyMq7Enr8ie09dll8kkncnPP/daNbOFqCiOj2vG+eQ+62nxWxkzvoO6LZcHyzj6romhaZieGOaBeH9M4ngct+6f6TAYDTAG4+yjxTzrkxmStfiiRtuIyQsUvAF4rdL9E2j5ppvXlR6hY9euK7j2UfJtEgXtM5UYesBXaOVF9j1btnwQh1NjuhV63tXEjl+uyntItimN+l3DcSmvTb8NOc8u/que21s4R5x8kUt6xB/mK81rjW0w6XI6JU1alEnJJ58ggeoU6DySarW4cGgl2DxSDt0nnuRyQT9tbjin6rWo2k7kT80by1X8kBOPj62T6je03OY51Sk7gDm/DawtDQBwjJmSZBEbQprLxS11AUKrCWtENLXQ7+YuBMyNyhgsKZ/oCtW9sxv8AQ35Bd8n6GcVrWghT1ocMNqVWDuA/1yIVX930qhxVJd1c3++yz4o24WgegUbGRkEiehP1hLRvr0Wv3bTbTJ4pfgNgiBmC4joeS1rvqt8raoP0P1C0ZWABkb7+vX7/ADKjrvaccI+S56/Rnb/l2b06lcP/AOJIG/8AVHbHPfAR6wfTYHccucdp+RM+qX6DQwghuZBxjbY+q2q13OnefeVyeu0A1vrQ4UL8ANmAQM5BPyHPmrQ1mmAJdJ6c/dc8cSDBLo+SjuKrSPK9zfqqJ8i5XQp4Jfser/XWvxIHZCn37RkEbEfMQkCvQqbtfPrhQGtXb/mP1QUqyPbfY6MUStI6fYeIGU/KeZnEdBieX91PX1FrgDz5rko1Z7XSZnvIV+l4iqOG8Ba1kU8fox4ob2h4vb1sFJfiG6aRAUNzqBjcoPWrSc+izHie9s5LRta1IK81OsPdV6ksM8lTrVuIqyY29i7aRqHZUD91uSo3FVIjv0etEmE26JacDQd0D0Oz4ngxgJ+0ax43DED7dypPIvb4oZjnU8mMvhm28vFPKO/omSgOEcu/c8pQ2hR4Wta0ep7dfdXajgD+vkmR+CEPtk3H6LFDxLEWzD58GltA3J+yz9gb/uvX3ERBkqShbF5l2yFtrtssmF+iIUm8myVYpWxPKERp2LQ2QCTj0Hco5ptnTFPic5oM7AEnA5DbdIrJ+hyUyBaGkHmCiDNO4Rt+Huirrls4JI6dx6LcXBfu0Z+yRVN+w1ZVtdO4s/dW26YYAI9/y6qW2YWHMkfZWKrCNjj5pYXN76ILbQ+IiSAIyTyWtzYcE7EDePuiNq0keb0+fNWH0gWkAfT9fqFuk0Z8lbKdhaEtkgQPmcneAro07iH8oHRWmPDWCBy6Kv8AvHnn5JiUz7Furr0ULvTC0xj2VmnpmM5x0WurXHE1pz3RK3rYb1hdKnkzaq+KZQ/doJyIj2VI6WS/cwOyOioN+6o1LnzgwYW0pBl2Q1bIjaQBHKFXdZGTnujBeOm60ZA3yscSdyoAPt5kAk9xsqV3YEDaZTNwDMCfl88Lz4Eg/wBjiUPFG8qQou0/G5PdVX0CNj78k3U7SZChuNPaeX0WbO5V9iaXO2MO9pVd8DlE9EzXGkAO8siVRq6Q47GfUZRK0dyFmvM7qo8nmjF3prgdh7f3Q2rSI3BCriloxsktrgEQ7PRa3GiPjiYC4bmMxtvGwyPmq8j+6vafqVSk4OY4j0P3Rdy9oVT2A6gI3C8ptJMJi1DWm1nudWpMc5xEuaPhnECRw+Xlzad5VSxtWOqeUGP9UE/QBN+TrbQj49sYtA00cIHUbp30iwDSCNvuhHhyzhwHKMdu33Tfa0QNhHZRxLp7GXkXouMHuta7Mgr1r+RWtWqJVNdrsmbSNPiO7LxaG57rErkZyRwq205/RGqemuwQD6nn6AbLxYk5MjbLYewjb6K6JP6lX6OjhpHTP5rFiRtsci9b6T5toACIGwAwAsWLUjd9lmjp04IUr9KhYsVE45c7A5tMlo6dnbEKdmm5wDC8WJ0YZYuslE7NPkQRsqo0w5EYOyxYirDPQCy1sm/c0gKxT0yFixMWGUC8tHlDTCAfUrSvpUhYsW/DGjvlrZK3TcLRmmjnzleLFzwyD8ldnrNIGV6dKWLFnwwd8tEZ0nKhr6OOXVYsS6wxoNZKIv3ECQSo3aGOI4KxYlvDByyUUb3w0xw2VGt4ObwwMrxYkvGkzeb0U7n/AA+a7Ox7GPol+r4ErAnhOJ5/2WLFrbj0wVTZQ1Dw1cMGWT6ZWaaDbjie0dgQSZ9h+K9WLpyunxYu/QwaHq1zWqcFJjWg/wBTmw35kroFr4YuSB8S+osO8Na131JCxYr4ieO9Hm3kp00VNYsm0xLtWptI/wBDD/2kpK1HWGN31Qv/AOSmT+vmsWLEpf0FKb+wG7Xac/8AnK//AMX91ixYmfDJun+z/9k="/>
          <p:cNvSpPr>
            <a:spLocks noChangeAspect="1" noChangeArrowheads="1"/>
          </p:cNvSpPr>
          <p:nvPr/>
        </p:nvSpPr>
        <p:spPr bwMode="auto">
          <a:xfrm>
            <a:off x="63500" y="-838200"/>
            <a:ext cx="2609850" cy="17526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26632" name="Picture 8" descr="http://www.ventascaballosfrisones.com/other/other/other/imagenes/gingivitis.jpg"/>
          <p:cNvPicPr>
            <a:picLocks noChangeAspect="1" noChangeArrowheads="1"/>
          </p:cNvPicPr>
          <p:nvPr/>
        </p:nvPicPr>
        <p:blipFill>
          <a:blip r:embed="rId2" cstate="print"/>
          <a:srcRect/>
          <a:stretch>
            <a:fillRect/>
          </a:stretch>
        </p:blipFill>
        <p:spPr bwMode="auto">
          <a:xfrm>
            <a:off x="5652120" y="4505785"/>
            <a:ext cx="3491880" cy="2352215"/>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476672"/>
            <a:ext cx="7799294" cy="1461247"/>
          </a:xfrm>
        </p:spPr>
        <p:txBody>
          <a:bodyPr/>
          <a:lstStyle/>
          <a:p>
            <a:r>
              <a:rPr lang="es-MX"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HIPERPLASIA CONDILAR</a:t>
            </a:r>
            <a:r>
              <a:rPr lang="es-MX" dirty="0" smtClean="0"/>
              <a:t/>
            </a:r>
            <a:br>
              <a:rPr lang="es-MX" dirty="0" smtClean="0"/>
            </a:br>
            <a:endParaRPr lang="es-MX" dirty="0"/>
          </a:p>
        </p:txBody>
      </p:sp>
      <p:sp>
        <p:nvSpPr>
          <p:cNvPr id="3" name="2 Marcador de contenido"/>
          <p:cNvSpPr>
            <a:spLocks noGrp="1"/>
          </p:cNvSpPr>
          <p:nvPr>
            <p:ph idx="1"/>
          </p:nvPr>
        </p:nvSpPr>
        <p:spPr>
          <a:xfrm>
            <a:off x="323528" y="1196752"/>
            <a:ext cx="8280920" cy="4594449"/>
          </a:xfrm>
        </p:spPr>
        <p:txBody>
          <a:bodyPr>
            <a:normAutofit fontScale="92500" lnSpcReduction="10000"/>
          </a:bodyPr>
          <a:lstStyle/>
          <a:p>
            <a:r>
              <a:rPr lang="es-MX" dirty="0" smtClean="0"/>
              <a:t>Es una alteración que se caracteriza por el crecimiento excesivo y progresivo que afecta el cóndilo, cuello, cuerpo y la rama mandibular. Es una enfermedad auto limitante y deformante, porque el crecimiento es desproporcionado desde antes de terminar el crecimiento general del individuo y continúa cuando aquel ha </a:t>
            </a:r>
            <a:r>
              <a:rPr lang="es-MX" dirty="0" smtClean="0"/>
              <a:t>concluido.</a:t>
            </a:r>
          </a:p>
          <a:p>
            <a:pPr>
              <a:buNone/>
            </a:pPr>
            <a:r>
              <a:rPr lang="es-MX" b="1" dirty="0" smtClean="0"/>
              <a:t> </a:t>
            </a:r>
            <a:r>
              <a:rPr lang="es-MX" b="1" dirty="0" smtClean="0"/>
              <a:t>   </a:t>
            </a:r>
            <a:r>
              <a:rPr lang="es-MX" b="1" u="sng" dirty="0" smtClean="0">
                <a:solidFill>
                  <a:srgbClr val="FF0000"/>
                </a:solidFill>
              </a:rPr>
              <a:t>SIGNOS </a:t>
            </a:r>
            <a:r>
              <a:rPr lang="es-MX" b="1" u="sng" dirty="0" smtClean="0">
                <a:solidFill>
                  <a:srgbClr val="FF0000"/>
                </a:solidFill>
              </a:rPr>
              <a:t>Y SÍNTOMAS</a:t>
            </a:r>
            <a:endParaRPr lang="es-MX" u="sng" dirty="0" smtClean="0">
              <a:solidFill>
                <a:srgbClr val="FF0000"/>
              </a:solidFill>
            </a:endParaRPr>
          </a:p>
          <a:p>
            <a:r>
              <a:rPr lang="es-MX" dirty="0" smtClean="0"/>
              <a:t>La HC se manifiesta por un </a:t>
            </a:r>
            <a:r>
              <a:rPr lang="es-MX" dirty="0" err="1" smtClean="0"/>
              <a:t>sobrecrecimiento</a:t>
            </a:r>
            <a:r>
              <a:rPr lang="es-MX" dirty="0" smtClean="0"/>
              <a:t> del cóndilo mandibular, el cual en las radiografías aparece con un "capuchón" óseo. A diferencia de la hipoplasia </a:t>
            </a:r>
            <a:r>
              <a:rPr lang="es-MX" dirty="0" err="1" smtClean="0"/>
              <a:t>condilar</a:t>
            </a:r>
            <a:r>
              <a:rPr lang="es-MX" dirty="0" smtClean="0"/>
              <a:t>, la HC surge en la segunda década de vida, una vez el crecimiento mandibular del otro lado ha finalizado; por ello, las deformidades faciales asociadas no son tan evidentes. Hay una asimetría casi exclusivamente mandibular con desviación de la línea media hacia el lado </a:t>
            </a:r>
            <a:r>
              <a:rPr lang="es-MX" dirty="0" smtClean="0"/>
              <a:t>sano</a:t>
            </a:r>
            <a:r>
              <a:rPr lang="es-MX" dirty="0" smtClean="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endParaRPr lang="es-MX" dirty="0"/>
          </a:p>
        </p:txBody>
      </p:sp>
      <p:pic>
        <p:nvPicPr>
          <p:cNvPr id="24579" name="Picture 3" descr="http://www.efisioterapia.net/articulos/graficos/298/298_clip_image005.jpg"/>
          <p:cNvPicPr>
            <a:picLocks noChangeAspect="1" noChangeArrowheads="1"/>
          </p:cNvPicPr>
          <p:nvPr/>
        </p:nvPicPr>
        <p:blipFill>
          <a:blip r:embed="rId2" cstate="print"/>
          <a:srcRect/>
          <a:stretch>
            <a:fillRect/>
          </a:stretch>
        </p:blipFill>
        <p:spPr bwMode="auto">
          <a:xfrm>
            <a:off x="323528" y="3212976"/>
            <a:ext cx="2414938" cy="2841104"/>
          </a:xfrm>
          <a:prstGeom prst="rect">
            <a:avLst/>
          </a:prstGeom>
          <a:noFill/>
        </p:spPr>
      </p:pic>
      <p:pic>
        <p:nvPicPr>
          <p:cNvPr id="24578" name="Picture 2" descr="http://www.efisioterapia.net/articulos/graficos/298/298_clip_image004.jpg"/>
          <p:cNvPicPr>
            <a:picLocks noChangeAspect="1" noChangeArrowheads="1"/>
          </p:cNvPicPr>
          <p:nvPr/>
        </p:nvPicPr>
        <p:blipFill>
          <a:blip r:embed="rId3" cstate="print"/>
          <a:srcRect/>
          <a:stretch>
            <a:fillRect/>
          </a:stretch>
        </p:blipFill>
        <p:spPr bwMode="auto">
          <a:xfrm>
            <a:off x="2771800" y="476672"/>
            <a:ext cx="6150901" cy="3417169"/>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0"/>
            <a:ext cx="7799294" cy="1461247"/>
          </a:xfrm>
        </p:spPr>
        <p:txBody>
          <a:bodyPr/>
          <a:lstStyle/>
          <a:p>
            <a:r>
              <a:rPr lang="es-MX" dirty="0" smtClean="0"/>
              <a:t/>
            </a:r>
            <a:br>
              <a:rPr lang="es-MX" dirty="0" smtClean="0"/>
            </a:br>
            <a:r>
              <a:rPr lang="es-MX"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PARALISIS FACIAL DE BELL</a:t>
            </a:r>
            <a:endParaRPr lang="es-MX" dirty="0"/>
          </a:p>
        </p:txBody>
      </p:sp>
      <p:sp>
        <p:nvSpPr>
          <p:cNvPr id="3" name="2 Marcador de contenido"/>
          <p:cNvSpPr>
            <a:spLocks noGrp="1"/>
          </p:cNvSpPr>
          <p:nvPr>
            <p:ph idx="1"/>
          </p:nvPr>
        </p:nvSpPr>
        <p:spPr>
          <a:xfrm>
            <a:off x="251520" y="1628800"/>
            <a:ext cx="8568952" cy="4752528"/>
          </a:xfrm>
        </p:spPr>
        <p:txBody>
          <a:bodyPr>
            <a:normAutofit/>
          </a:bodyPr>
          <a:lstStyle/>
          <a:p>
            <a:r>
              <a:rPr lang="es-MX" dirty="0" smtClean="0"/>
              <a:t>La parálisis de Bell es un episodio de debilidad o parálisis de los músculos faciales sin explicación, el cual comienza repentinamente y empeora de tres a cinco días. Esta condición resulta del daño del 7º nervio craneal (facial), usualmente el dolor o malestar se produce en un lado de la cara y de la cabeza.</a:t>
            </a:r>
          </a:p>
          <a:p>
            <a:pPr>
              <a:buNone/>
            </a:pPr>
            <a:r>
              <a:rPr lang="es-MX" b="1" dirty="0" smtClean="0"/>
              <a:t>    </a:t>
            </a:r>
            <a:r>
              <a:rPr lang="es-MX" b="1" u="sng" dirty="0" smtClean="0">
                <a:solidFill>
                  <a:srgbClr val="FF0000"/>
                </a:solidFill>
              </a:rPr>
              <a:t>ETIOLOGIA</a:t>
            </a:r>
            <a:endParaRPr lang="es-MX" u="sng" dirty="0" smtClean="0">
              <a:solidFill>
                <a:srgbClr val="FF0000"/>
              </a:solidFill>
            </a:endParaRPr>
          </a:p>
          <a:p>
            <a:r>
              <a:rPr lang="es-MX" dirty="0" smtClean="0"/>
              <a:t>Esta enfermedad, puede padecerla cualquier persona a cualquier edad, pero ocurre con más frecuencia en las mujeres embarazadas y en las personas con diabetes, influenza, un resfrío o cualquier otra dolencia de las vías respiratorias superiores. La parálisis de Bell afecta a hombres y mujeres por igual.</a:t>
            </a:r>
          </a:p>
          <a:p>
            <a:endParaRPr lang="es-MX"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7584" y="1196752"/>
            <a:ext cx="7239000" cy="3733800"/>
          </a:xfrm>
        </p:spPr>
        <p:txBody>
          <a:bodyPr/>
          <a:lstStyle/>
          <a:p>
            <a:r>
              <a:rPr lang="es-MX" sz="2800" dirty="0" smtClean="0"/>
              <a:t>Enfermedades genéricas o inespecíficas del sistema estomatognático, que comprenden la boca, dientes, mandíbulas y faringe afectan todo nuestro sistema bucal dejando un sin número de secuelas y trastornos físicos y psicológicos en la vida de las personas que la padecen.</a:t>
            </a:r>
          </a:p>
          <a:p>
            <a:endParaRPr lang="es-MX"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404664"/>
            <a:ext cx="7272808" cy="5386537"/>
          </a:xfrm>
        </p:spPr>
        <p:txBody>
          <a:bodyPr>
            <a:normAutofit fontScale="92500" lnSpcReduction="10000"/>
          </a:bodyPr>
          <a:lstStyle/>
          <a:p>
            <a:pPr>
              <a:buNone/>
            </a:pPr>
            <a:r>
              <a:rPr lang="es-MX" b="1" u="sng" dirty="0" smtClean="0">
                <a:solidFill>
                  <a:srgbClr val="FF0000"/>
                </a:solidFill>
              </a:rPr>
              <a:t>SIGNOS Y SINTOMAS</a:t>
            </a:r>
          </a:p>
          <a:p>
            <a:r>
              <a:rPr lang="es-MX" dirty="0" smtClean="0"/>
              <a:t>Pérdida de sensibilidad en la cara.</a:t>
            </a:r>
          </a:p>
          <a:p>
            <a:r>
              <a:rPr lang="es-MX" dirty="0" smtClean="0"/>
              <a:t>Dolores de cabeza. </a:t>
            </a:r>
          </a:p>
          <a:p>
            <a:r>
              <a:rPr lang="es-MX" dirty="0" smtClean="0"/>
              <a:t>Lagrimeo. </a:t>
            </a:r>
          </a:p>
          <a:p>
            <a:r>
              <a:rPr lang="es-MX" dirty="0" smtClean="0"/>
              <a:t>Babeo. </a:t>
            </a:r>
          </a:p>
          <a:p>
            <a:r>
              <a:rPr lang="es-MX" dirty="0" smtClean="0"/>
              <a:t>Pérdida del sentido del gusto en las dos terceras partes anteriores de la lengua. </a:t>
            </a:r>
          </a:p>
          <a:p>
            <a:r>
              <a:rPr lang="es-MX" dirty="0" smtClean="0"/>
              <a:t>Hipersensibilidad al sonido en el oído afectado. </a:t>
            </a:r>
          </a:p>
          <a:p>
            <a:r>
              <a:rPr lang="es-MX" dirty="0" smtClean="0"/>
              <a:t>Incapacidad para cerrar el ojo del lado afectado de la cara. </a:t>
            </a:r>
          </a:p>
          <a:p>
            <a:r>
              <a:rPr lang="es-MX" dirty="0" smtClean="0"/>
              <a:t>Afecta los músculos que controlan las expresiones faciales, tales como la sonrisa, la mirada de reojo, el parpadeo o el cierre del párpado. </a:t>
            </a:r>
          </a:p>
          <a:p>
            <a:endParaRPr lang="es-MX" dirty="0"/>
          </a:p>
        </p:txBody>
      </p:sp>
      <p:pic>
        <p:nvPicPr>
          <p:cNvPr id="33794" name="Picture 2" descr="http://t0.gstatic.com/images?q=tbn:ANd9GcS8lr37pjGHr0G20gYOFcLenRa2pYxDPaIusbQVy-ij7GKFVFjLBw"/>
          <p:cNvPicPr>
            <a:picLocks noChangeAspect="1" noChangeArrowheads="1"/>
          </p:cNvPicPr>
          <p:nvPr/>
        </p:nvPicPr>
        <p:blipFill>
          <a:blip r:embed="rId2" cstate="print"/>
          <a:srcRect/>
          <a:stretch>
            <a:fillRect/>
          </a:stretch>
        </p:blipFill>
        <p:spPr bwMode="auto">
          <a:xfrm>
            <a:off x="5940152" y="188640"/>
            <a:ext cx="2575173" cy="2575173"/>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1772816"/>
            <a:ext cx="7799294" cy="936104"/>
          </a:xfrm>
        </p:spPr>
        <p:txBody>
          <a:bodyPr/>
          <a:lstStyle/>
          <a:p>
            <a:r>
              <a:rPr lang="es-MX"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PARALISIS FACIAL PERIFERICA</a:t>
            </a:r>
            <a:r>
              <a:rPr lang="es-MX" dirty="0" smtClean="0"/>
              <a:t/>
            </a:r>
            <a:br>
              <a:rPr lang="es-MX" dirty="0" smtClean="0"/>
            </a:br>
            <a:endParaRPr lang="es-MX" dirty="0"/>
          </a:p>
        </p:txBody>
      </p:sp>
      <p:sp>
        <p:nvSpPr>
          <p:cNvPr id="3" name="2 Marcador de contenido"/>
          <p:cNvSpPr>
            <a:spLocks noGrp="1"/>
          </p:cNvSpPr>
          <p:nvPr>
            <p:ph idx="1"/>
          </p:nvPr>
        </p:nvSpPr>
        <p:spPr>
          <a:xfrm>
            <a:off x="251520" y="2057400"/>
            <a:ext cx="8640960" cy="4467943"/>
          </a:xfrm>
        </p:spPr>
        <p:txBody>
          <a:bodyPr/>
          <a:lstStyle/>
          <a:p>
            <a:r>
              <a:rPr lang="es-MX" b="1" dirty="0" smtClean="0"/>
              <a:t>Parálisis:</a:t>
            </a:r>
            <a:r>
              <a:rPr lang="es-MX" dirty="0" smtClean="0"/>
              <a:t> Es una pérdida o disminución de los movimientos que se dan en una o varias partes del cuerpo, producidas por la infección propia del músculo o bien por causas neurológicas.</a:t>
            </a:r>
            <a:br>
              <a:rPr lang="es-MX" dirty="0" smtClean="0"/>
            </a:br>
            <a:r>
              <a:rPr lang="es-MX" dirty="0" smtClean="0"/>
              <a:t/>
            </a:r>
            <a:br>
              <a:rPr lang="es-MX" dirty="0" smtClean="0"/>
            </a:br>
            <a:r>
              <a:rPr lang="es-MX" b="1" dirty="0" smtClean="0"/>
              <a:t>Nervio facial:</a:t>
            </a:r>
            <a:r>
              <a:rPr lang="es-MX" dirty="0" smtClean="0"/>
              <a:t> Es un nervio motor que emite una raíz sensitiva, el intermediario de </a:t>
            </a:r>
            <a:r>
              <a:rPr lang="es-MX" dirty="0" err="1" smtClean="0"/>
              <a:t>Wrisberg</a:t>
            </a:r>
            <a:r>
              <a:rPr lang="es-MX" dirty="0" smtClean="0"/>
              <a:t>, por lo tanto es un nervio mixto.</a:t>
            </a:r>
            <a:br>
              <a:rPr lang="es-MX" dirty="0" smtClean="0"/>
            </a:br>
            <a:r>
              <a:rPr lang="es-MX" dirty="0" smtClean="0"/>
              <a:t>Las fibras motoras del facial inervan de una manera general los músculos cutáneos de la cara y una porción del cuello, mientras que las fibras sensitivas van a inervar los ganglios submaxilares y sublinguales, así como la mucosa lingual.</a:t>
            </a:r>
            <a:br>
              <a:rPr lang="es-MX" dirty="0" smtClean="0"/>
            </a:br>
            <a:endParaRPr lang="es-MX"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404664"/>
            <a:ext cx="8496944" cy="6120680"/>
          </a:xfrm>
        </p:spPr>
        <p:txBody>
          <a:bodyPr>
            <a:normAutofit fontScale="92500" lnSpcReduction="20000"/>
          </a:bodyPr>
          <a:lstStyle/>
          <a:p>
            <a:r>
              <a:rPr lang="es-MX" dirty="0" smtClean="0"/>
              <a:t>Causas evidentes: </a:t>
            </a:r>
            <a:br>
              <a:rPr lang="es-MX" dirty="0" smtClean="0"/>
            </a:br>
            <a:r>
              <a:rPr lang="es-MX" dirty="0" smtClean="0"/>
              <a:t/>
            </a:r>
            <a:br>
              <a:rPr lang="es-MX" dirty="0" smtClean="0"/>
            </a:br>
            <a:r>
              <a:rPr lang="es-MX" dirty="0" smtClean="0"/>
              <a:t>Generales: Traumatismos: sobre todo las fracturas del peñasco y las fracturas de la base de cráneo.</a:t>
            </a:r>
            <a:br>
              <a:rPr lang="es-MX" dirty="0" smtClean="0"/>
            </a:br>
            <a:r>
              <a:rPr lang="es-MX" dirty="0" smtClean="0"/>
              <a:t>Consecuencia de intervenciones quirúrgicas: operaciones de mastoiditis (vaciamiento </a:t>
            </a:r>
            <a:r>
              <a:rPr lang="es-MX" dirty="0" err="1" smtClean="0"/>
              <a:t>petromastoideo</a:t>
            </a:r>
            <a:r>
              <a:rPr lang="es-MX" dirty="0" smtClean="0"/>
              <a:t>), o intervenciones quirúrgicas tales como la ablación del cáncer de Parótida, o intervenciones sobre la articulación </a:t>
            </a:r>
            <a:r>
              <a:rPr lang="es-MX" dirty="0" err="1" smtClean="0"/>
              <a:t>temporomaxilar</a:t>
            </a:r>
            <a:r>
              <a:rPr lang="es-MX" dirty="0" smtClean="0"/>
              <a:t> (anquilosis, prognatismo</a:t>
            </a:r>
            <a:r>
              <a:rPr lang="es-MX" dirty="0" smtClean="0"/>
              <a:t>).</a:t>
            </a:r>
          </a:p>
          <a:p>
            <a:endParaRPr lang="es-MX" dirty="0" smtClean="0"/>
          </a:p>
          <a:p>
            <a:pPr>
              <a:buNone/>
            </a:pPr>
            <a:r>
              <a:rPr lang="es-MX" b="1" dirty="0" smtClean="0"/>
              <a:t>   </a:t>
            </a:r>
            <a:r>
              <a:rPr lang="es-MX" b="1" u="sng" dirty="0" smtClean="0">
                <a:solidFill>
                  <a:srgbClr val="FF0000"/>
                </a:solidFill>
              </a:rPr>
              <a:t>SIGNOS </a:t>
            </a:r>
            <a:r>
              <a:rPr lang="es-MX" b="1" u="sng" dirty="0" smtClean="0">
                <a:solidFill>
                  <a:srgbClr val="FF0000"/>
                </a:solidFill>
              </a:rPr>
              <a:t>Y SINTOMAS</a:t>
            </a:r>
            <a:endParaRPr lang="es-MX" u="sng" dirty="0" smtClean="0">
              <a:solidFill>
                <a:srgbClr val="FF0000"/>
              </a:solidFill>
            </a:endParaRPr>
          </a:p>
          <a:p>
            <a:r>
              <a:rPr lang="es-MX" dirty="0" smtClean="0"/>
              <a:t>El modo de aparición de la parálisis facial periférica varía según la causa que la produce.</a:t>
            </a:r>
          </a:p>
          <a:p>
            <a:r>
              <a:rPr lang="es-MX" dirty="0" smtClean="0"/>
              <a:t>Cuando aparece consecutivamente a un traumatismo o después de una intervención quirúrgica, suele tener un comienzo brusco y, por así decir, inmediato: se instala desde el principio y los signos que la constituyen se observan también con el máximo de intensidad.</a:t>
            </a:r>
          </a:p>
          <a:p>
            <a:pPr>
              <a:buNone/>
            </a:pPr>
            <a:r>
              <a:rPr lang="es-MX" dirty="0" smtClean="0"/>
              <a:t/>
            </a:r>
            <a:br>
              <a:rPr lang="es-MX" dirty="0" smtClean="0"/>
            </a:br>
            <a:r>
              <a:rPr lang="es-MX" dirty="0" smtClean="0"/>
              <a:t/>
            </a:r>
            <a:br>
              <a:rPr lang="es-MX" dirty="0" smtClean="0"/>
            </a:br>
            <a:endParaRPr lang="es-MX"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endParaRPr lang="es-MX"/>
          </a:p>
        </p:txBody>
      </p:sp>
      <p:sp>
        <p:nvSpPr>
          <p:cNvPr id="37890" name="AutoShape 2" descr="data:image/jpeg;base64,/9j/4AAQSkZJRgABAQAAAQABAAD/2wCEAAkGBhQSEBUUExQUFRUVFBcXGBYYGBcUFxUYFBQVFBcXFxYYHSYeFxokGhQVHy8gIycpLCwsFR4xNTAqNSYrLCkBCQoKDgwOGg8PGCkcHBwpLCksLCkpKSwpKSkpKSkpKSwsKSksKSwpLCksKSwsKSkpKSwsKSwsLCwsKSwpKSksLP/AABEIAMkA+wMBIgACEQEDEQH/xAAbAAACAwEBAQAAAAAAAAAAAAAABQMEBgIHAf/EAEUQAAEEAAQCBwQHBQcCBwAAAAEAAgMRBBIhMQVBBhMiUWFxgRSRobEjMkJS0eHwM1NygsEHFUNiktPxFsMkVHSisrPC/8QAGQEBAAMBAQAAAAAAAAAAAAAAAAIDBAEF/8QAJBEBAQACAgMAAgIDAQAAAAAAAAECEQMhEjEyQVEEYSIzgRP/2gAMAwEAAhEDEQA/APcUIQgEIQgEIQgEIQgFWx+NbEwvedB7z4AKwSstxjGidxaAXNYdhuXbWL3H/Oqr5M/GJ4Y+VUcTiXzyh5aKaQWga0BsSee5BUzsBbg7Vp7wSDouMPC1p3Njbe/UDRXiHEb0PULF77rXb49Rw1gH+IfLQ/ClzMGPGQg6G2nQEVrtv8FxMR9/5lVZcU0bn40U2eO0mJw+bO3Zzm0TvsTlcO8a/FI4C6J5a7f6w12D9x/Dm+Z5Jy3FB1bEjY8+Wm58VQ4lxBhIDtwSNtwdC0g7X4c1FOf2d4fijXMLtrAb5EuDCPAg2rcszcoaBmvstb35RqT/AJeZ9FjZ9GOdG7M11E/eGU6kjyGviCmfD+LF3Zb9nQnv50D3aWT3UpzLSu4foykhzO0aHuu8ztQ3aso2FUqjuHuJJc5x76Ia0eqZe1NDe0QBX1Rpfie4ee6pz4oP0BquQF/kPVLomy6bh8X3HP8AOyElxuCLTp2R3Fja97aK0LsREDTpBfdd/BqinhY8dhzD4G2n4qKxkZI+/KfLT3FRsj7jXgdU0x+Acw6tI+IKoOFa8l1F8w+LfHIHttrmmx3aL1zo7xkYmASAUdWuG9OG/pz9V49iY+fxT3oV0lGFkLXk9XJV1rlcNnV5aGvDuVvHn43Svkx3NvWEKvhccyQWx7XDQ6EHfZWFsZAhCEAhCEAhCjnnaxrnOIDWgucTsA0WSfRBIhZPAdMnyiE9UWufLMySPd7RHA7ERAWQMzozEddO3Win4d0zZKwnK8lmGjneRka2pI2yANzvB1Dtz2dCC6wUGlQsjj+n7BhZJYGSSPbFO/JTSI/ZyWuMhD6y56HZJJFkXRq/i+mMETHOdnprp2mm3rhY3Sy0OYysNd+iB+hIpOlkbJIWSMkjMxAbm6uwXuLGBzQ8u1IGoBAzC61p4UCjjvEC1pYz6xIBP3R3eZHzSWCSEHctcT2m1evlqOe4V90oLyKsEu9e1Z/XguJo2DtU0eLjt79lizy8rtqw1JpG+drBYG/PKB6d5VOfGmrd8dPn+ahxuNJB6sE/5zp7vD4rOzYZ7iSXE/rz0VS2TRpPxfkHAeX6KV4zir9sxPmFPw7g0kjgBoOZ5157rUYPojG361u77XZC5MQ3EyHUNPn+a+9Y+S899wzCxrvqV6VFwaJooMHutcycJj+433KXi5M486YHMJcLDq1HiNQ9pG+gPuO6Z8NjzMtvZJFmtBello8dNFqZODR7AAKpFwXqwchrkBewtc0lstnkaxvacGn/ADd/vFnys+SQ4qcu3lcR3NaYmnzOp9/vW0HChfIDwFk+bivr+Gs7gfMA+9c9JSbedOa76uYR+Qr/AN1klR+xvi1BsHneYH1Oy3GK4DHya2uViyD4FVIcAQ3snsm9DyPdroW+BHxQ8Kz+C4w4jKTXe3cOHflPMKXEwAjMAKO4G2vMeClx/Bmmi3sO8br0I+aq4edwaWOFEd2zmnQ/Gkc1r2ijbyOuhHu/JVHw7kapi1tHz1Hp+Sic7IdgRXduO+wEcWeA8YOFlZKB2TTZB95nh4g0R5L1+GYPaHDUOAIPeCLC8XxWsd8wHP2rQivnS9U6IvJwOHJNkwtN+YuvTb0Wjht9M/NJ7OEIQtLOEIQgFU4rwtmIhfFJeSQZXAGiW2LbfcRYPeCQraECOPodh2SiWNpiIe1+WOmMLgySI2yq7TJCD/C3YhV5ugkDmsaXzFscIhjbmFRgCMZgctk/RMNOJbYulpF8JQZHG9E8M0iN02IDsS6WNxDxmlE7HyyMf2KDT1UjgQBlJIBF0reK6GwSGRznSlr+uJYH9hrsRE6GYtFXZBO5NG6AspTxHohPJO9zRE1zpppG4rN9K1kuDlw7I8uWxke9hoOqmXumfRHo6cM2QuZ1bn5G5A6JzPo2kZmiKKNoJzUSQSQxt1VIJBwSDFOixLZJAJG4eVoDg0SCF3XQuc1zc2mc2NB2tRdEaF40WBh6KYoHB2yL/wAMzCMzNe0EezvLZe0Y87g+Oi1uZoGZwOu+xfw55JIxEos7AQUPAXETXmSgzc8BLjb8pG+mYOo77aFdyQDc28jv0H+nf5KPiEvUylhlkzE6ANgJN7GhDfeopc9aySa/ZLcPfr9Fp71gumybv4UMfii4+A58j4NHcocN23VpQ5fj+vcqePxb7prr8SyDy/d+iYcAwj3Elz8t/dZAD/8AUVzU/azd/TVcPhDW7andNGNSjDYNx/xpR/Lh/wDZVwcPf/5ib3Yf/ZVmMijktMKUb2L7GCAASSQALNWfE0AL8gFxI5SqubRPaoZAFM5ROb5Kur8VclfQF0Y/M/rwQWeHyUVvkglaFQkhDQa77/4TCTxHyVGZunco2r+MrxIvQ80nmw1GjVa0dQddPVNpN+9Q4uHNGfLfuUvZnCiM9ktOjgdOdHS/MaWuo5b0r3WR51yVM4m3U4EOGxGx/PwU3toI1a2++qPvGxXFClxnF07IB9Ya66n8At//AGWcQL8M5h2jcA0/xAuI9D815xxNpc8EVe3d8l6D/ZMGiCZv2xKC7yLBlr1D1bw/Snm+W7QhC2MgQhCAQhCAWW6UB5xeDAdTA6aRzKNPdFFmZZBG1mrsXryC1K5yIPPpelOMbHh+3AHz4Zk7XPDIonyPDKgBe+w0XrRL/pARtR+8Y6RYvqpiJGtzR8QDAyPtRHBSlrHBxd2iWgg6cwQNNd/1aOrQYtnSid2LbFHJA5oMIaS6NoxLJADLLH27NdsNDA4ZoiDvptiuRGPcu0GU4hJllcGg5iTbjQob+OlJZjJNCLv8+/8ADmnPSSGn5uRHpY01H2vJY3iXFAeyw6/Lv05fPy2WDOf5Vu4/lXxEoDqB7R3O9eQ5nktdwvC5WDSvDevzWJ4bDmlaNyTd9wG5XosDKACisi9hGK2osM3RTEhXSajJnd1FM6lDnXUzlCSo2p4zp1mXwLnMgFR2np8JKjLfFSBdBiJS6VXR+aqzxfq0yMY5qriIVGxbhl2z2MZRXDdQfKlax8X65KlGV2LsmbxceWQ15EH4X6rpszXbtF+dH5a+eisdInCMteOe/wAvjsluHe1wzbjnX2fHy5Hu9UZr7TyNH2QB62vRv7O8CGYTPQuV7nXzIBytv3H3rzvqL257De17FwvB9VDHGPsMa33Cj8bV3DO9s/NetLaEIWpmCEIQC5e6gT3C10vhCDOcJ4/M/De1ytY2F8bZY2Msyhj9Wl7nEMstLSaoCyLNWuP+toSWPa5+R0TngdW5znu69uGEbCDWcSnKW0bL20atSN6FRtiMImxHVAtMcZcxzYOrlbKzJmYbAc1oAfnAArZVsD0Vw00TXMlmcAZMkmYBwccWMS5w7AGZs0eliqsEEFB3D04Y2IyTsdG32iWLYdgRPDLeC6711y3sTsrvSXpGMLG4hr5JOqlkaxrS7SFoLnOoimAuYDz7QoFUcT0Bhe0h0s9u64PfcWZ/tD2yPB+jpvaY09kN2o2NFe6Q8DjmaXvkljyxSxudHlt0UgBkY4OY6x2QQQMwrQ66hHhOmUD5mQkkPcQy9MnW9X1pjBu7Db1qtCLvRaBJeH9HI4ZTJG54Du0Y/oy0uLQ0usszgnKDQcG3Zq1Zk4nIHEDDTOAP1gcPR8RmmBrzAQQdKorwrzsW0R7wK+K8sxzw3QaknYc72ApeocRxUksT4/ZZ+00jU4YgEjQ/t+9eSPja15JMuYE3cbdH7bdZy9SdNrWbmx7208WWppo+iEOZxd3EjuGnd3i7WyYdVnOAR9TC1oimOm/0Nm9ecycx44jUwT0P/Tj/AL6o1WnckPWDQLpzwOY9UvjMszLFxNrZ1ZvXKSPcSk/E+En99r5X/VTu4oxw8r7aB8oPMe9RFwWAmjew9mTn4obxaeM62fEGwoL5hpvbXTVS4TjOsYHbeCuly4jZ+H0yAKhjuORx7kX3KPi+LLGHLvyWEnjc8kuOnNNpzDrbR4jpwB9Vt+agi6YuduwHytJ8PDHYTvC4hjToGp/xOYvj+NtfoQW2oga21CZzvje3YJHlyuI5H4LkqfaHpBhusiqh+F7V6pBgHA3rlI0OnodPFauRuZhHeFlJTkObvOvmN/14qSnOflouiPDxNimNabaxwe7cUG7AfzV716ws10B4T1WEDiKdK4yHSjRoNB/lHxWmWzjx8YwcmXlQhCFYrCEIQCEIQfCF53i+iuLLImCNhMLnOY9row4O9s67Nnc0uDXR0A1tG7DtKK9FXykGd43wp78VFIYW4iNrC0Ruc0dU8va7rQH9l2gq/rNyivrFZifou+HD4p04e6R0E8YcOqe3EyyuzROyRxiV0gcGFucnIXEAkar0mkUgxsHAsR/eMc5jaGtdRe0xtLojherDXgNzveJRZt2UANod2zXyl9QcSuppPcL9y8y41wsOeZo6LXu7XLI4ntUOVnfyXp0jbBHeF54+Mwl5DjRdlI7ybN+Cz87X/Gxl2bQmqHcAFfra9ktYe0VanLiwhu6xxuzxVuL9JAzsg6911tuT4BYfjPTeNoomZ5IOrfo29xrvF0vvEOCSunBmPYv6oJr1v5DdXemXRbsZsOSYpYmskyjMQWOziwBYF0dOYWvjwmXusfLneP5jLYfjrZichka4cnEuHvK0PBuJZ+y4dobjv8Uq6N8A6m3FrqDXAFwy5nOoaA60Am3R/heaYOF6WfDyK5y4443Uqzgzyznca7hOI+z8E1c9UsFgKcEwxTKCzrMrNsl0h4jRy81ksbj9aHv/AB8E74sM73E9/wAlnpMIS8aWBy/HvU8ZEs7fw+ycSbGxxEDpi1oc57rysaXZQaGwvS/FKcL0nfI/sR0b0yGvnpotnx7g7MUxjowGnqhG9pcWh4abaQRzvv7ku4NwBmHcC8NIGYgA53FxFCyBVCz6rTJx69sOV5vLWkGB6WEHJJebxBBHn+KeRzCQWEpxHChNIHFlVtp8loMJw/IzXRZstfhtw8r7GHPJKMVhw2VwcOzdkd/cB50mzTRVPGjM95+40JDKbj0XorijJhml3eQL1NA6C/Kk4SToeysK3zNelD+idrbj6eZn9UIQhSQCEIQCEIQCEIQCEIQCEIQfCsN0nmbGHBw3kJFeA0K3JWU6WYGyDV868xX9FRzfO2v+Jf8APX7VMNJmyuGxAPvCc4WG1n+DTh7dPsuLfQbfP4LWYEClkwnbXz5eMV5OHNO4B81Xn4d91rR5afJPSy1BNGrrhpjx5rtmZOj2Y28k+A0H5pnw3hLWaNaArgYVPCMoUZisz5bpz7MGhU+InQq/1wJAS7HO3Xc9a6Q4t3LtiZYrkI8Uf3YLFfrVRmWnnzKaYd4JHoqdvS0vwcM029QrA4SO5MMJHYVsxKyYb7ZM+XV0UHh4aNGhK+KnRP8AFvoLNcQmsqF9ruO2zdLgdVRMwcZALsk/CvwVmaTK0nzX3gWEDnDTchvmXkD5Kcm0cq9G4DDlw8Y8L/1Gx8CmC5YNF0t0eVbuhCELrgQhCAQhCAQhCAQhCAQhCASXpDF9V/L6rvJxFfH5p0ocTBnaW94Uc55SxPDLxylYzD4RsUjwOZDvfYWgwEySyRVO698uo7iD+auYWWivOnVepySZ49NGwrmRV8PiNF1JItXl083xsr49yqy4mtO9dvclOOxWR2bkN/DbVU5ZNHHx7NcOAHVzX3iEAorKydKGiWqd/FXZtc43pO8iq9UmU1pd/wCOXluFGJGZ7vElHCsXT8rtxsqkXEu2ezY7z/QLiOJ2cvANXp5KOv207ei8MxVtTIvWT4Zi9AmxxtBdxy1NM3Jxby3HHFJ91m5XWSrfEMZaoArn52vk8ZpTx50A/wAw9a5J70WwubEN00aM5Hca0v1pIOIDtsHeb+I/NeidGMJkhzc3nN6DQfK/VXceO6zc+esacBfUIWt5wQhCAQhCAQhU+MYd8mHmZG7JI+KRrHbZXOYQ13oSD6IO8JxKKUuEckbyw04Mc1xYe51HsnTYro4tufJmGfLmy88tht+V6LHxYlwwLIosJiICzqI5AGSMMYFh5Z1JD5w3LXYNHODZ1CpYT23JGZfa8hjwwnyh3WjJJimyGNo7QccuGLslktcSLJtB6BDOHC2kOFkWCCLBIOo7iCPRGInDGlznBrRqSSAAO8k7LznCR4uJmHaxmJaGSZ9pXGRsnEJDI2RoIa2oCHEvBcesGWiCUy6d4eaTrI2txDmOw1RCEOLXTGQ5hNl5ZMlZuzq/nSDbgr6shwSLFHGvMskoAknthjkMT4y8iDJIXmMEMyHsNDvrB2uq16AQhCBXxjDCg+hYNE86N6X50lD2UVo8bDmjcOZGnmNQkuWx6LHz497b/wCNyax0+YedXmz2EsDKKmjkVUy0tzwl7i2UNwYPJfYjzKtQyhWSSs+WVx9FUvBI/uN9wWYxfBQ+RzW6DuvS1rsZxqEGrs+GvxSlk8TCXE0N9tVDKd9NPF52byjKNweQ5arvV2EAI4lxGJ7yW3R8FEyQctUsWzpbh7J8CppsUqgdYXEsijpIOdZXYaoWb+SsHZdRhvwDo5HP9JJZynKG3QOgJvnzWyYwAADQDZKei0WXDNP3i53xr+icLdhNR5XLlblQhCFNUEIQgEIQgzXEuOvhxM4sFrcPhixjswBkmxGIi0yMc8k5WAAA3Q2slSxdKCcEMR1RD3SdT1RdX0pxPsoBeW6Nz88t1yvRMMfwOCUl0kbHOLQyyNcoeJAL8HgOHMHakiw3GOH5ZcM0Q+zsjD31RiJmlkblA+0S9hOl2Tpqgmx/SaWEuD4WHqY45Zy2U01ksr429VmjBkdUb3EHLsACbtL39PJR2jhmdWGOkJ6458jMR7O7s9VWa+0BdVzBV/FYbBNginbDHKxj4xG4dr9riGNBzE9qpHB9OvVt7q1BDgpHvha2FzmNc1zKFhpkzuFVq3rNTX2vFAug6VyCTK+MBhnnj6xzjlDo3ZWRNLYqzO3GfLd0C4ro9NHOEOSAF00WEe0OkygHGddoXZDo3qdwNb2XWDx2AlleS2FkuHlncQ4gEGKQiSY/Z3AdepFgml9wsnDImCSP2doLwGkAXniDnNAFZgWCRxArsh/IFBPgOkxfjPZyxuWpcsrS8tLoHRtlac0bRYdIR2XOotIOuzaTjMLSQXgEGiNdCPRLsJh8F7W8xiL2luYurR4zZesI8CS3NXMi9aT0BBR/v2D94Pj+CP79g/eD4/gr1IpBQPHIP3g+P4JTiuIxBxqRtHXu891paVDjOkdjcOb8TXyKr5MZce1vFlZlqfkjdxGL9433rqPiEV/tG+9TMm8SrLJLG6xSxuymU/JXjePxigHtPgNT50FQl4hLN2Y+yzx3d6JrLgw53aF1teq+jAtG2hTfa3DxxnfdI8RwaYOIFVXLvKX4jhWJdbS4UNao377Wnn4u6Ld3vF7JPiuk7jtm/wBK7ufhfM8svrRFNw17Rq4e780nlxMrXaEbp5Pnk7/dS7w/Dg02aJH696nMte0OWTL054bJIb6wAeG6tvOi5y2USqCHqOolZijLiANyQB5k0FBG2gnnRKAPnLtxG2x/E7T4AOUsJu6Q5MvHHbXYWAMY1g2aAPcFMvgX1bnkhCEIBCEIBCEII54szS03RBBrQ6itDyWN/wCgJCI807C6GOCOKonMFYbrg0yBsoJJbM4HKW0QCO5bZCBFL0bvBeztLGOzNkzNa4s6xszcQXFjnlxDnt17dnMdbVfhnRWSLFnEPmEltnbqxweWzSxygF5kI7HVhgAaBlA2WlQgx+L6CvlD2PnHVmTEyxhsdOa/El/1nF5D2tEh0Abm5qePotO2c4kTx+0PLg64XGLI9kDKazrcwcPZ2HMXm7cK2rUoQZvBdF5GY32l0wfRnoFjs+WcscGl5kIAZ1YaA1oFeOq0iEIBCEIBUOM/sv5m/NX1Q4yfo/UfNQz+anx/cJA3uXccuqkgYvk8HNef/b1bZvVTAhwQICVTZLR1V3D4oDmuzV9q8sbj6cu4A157Wqjd0ejbs0K+MXoopsTorLMZFUy5LSPE8KaPq6Jbi8Pl+acYrEBI8fiLO6rntrl67VQ9fWtXIFCzoFBJLm0Gg+akjalmxHJvqfwWt6CM7Mh8Wj/5LINj1W06EjsSfxN+RVnH9RRz/FaZCELY84IQhAIQhAIQhAIQhAIQhAIQhAIQhAIQhAKhxn9n6j5q+qHGT9H/ADD+qhn81Pj+4WYdWXiwqsBVs7LDG/P2oyxKpMSzXl3/AK2TNzdUOhtc0snJomZxFcycQJCOIcDa6y3snwWaxWFe0637ymos2bTznma80tmxjRscx+CpNaSpYsOp9RC210SXbqaONSRwqXqlHbunAWu6FnSTzb/VZILV9DP8T+X+qs4vpTz/ABWoQhC2vNCEIQCEIQCEIQCEIQCEIQCEIQCEIQCEIQCWcbPZb/F8h+aZpTx37Pr/APlV8vzVvD/silh1bAVWBXeQWGNnJ7RkLoNQ5dhS0hb0q4hqSY/Dgp9OlOJ2UK08XcZ2TA9y+NipXpd1C/8AqlqzQYEPbouotkT7IKt6rT9EZakcO9vyKzHMLQdF/wBu3yd8lZx/UUcvxW0QhC3vLCEIQCEIQCEIQf/Z"/>
          <p:cNvSpPr>
            <a:spLocks noChangeAspect="1" noChangeArrowheads="1"/>
          </p:cNvSpPr>
          <p:nvPr/>
        </p:nvSpPr>
        <p:spPr bwMode="auto">
          <a:xfrm>
            <a:off x="63500" y="-914400"/>
            <a:ext cx="2390775" cy="1914525"/>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37892" name="Picture 4" descr="http://4.bp.blogspot.com/_XRLG3lAOImo/TI_upvq4kzI/AAAAAAAAAck/Y01--3wTiVU/s1600/paralisis-facial.jpg"/>
          <p:cNvPicPr>
            <a:picLocks noChangeAspect="1" noChangeArrowheads="1"/>
          </p:cNvPicPr>
          <p:nvPr/>
        </p:nvPicPr>
        <p:blipFill>
          <a:blip r:embed="rId2" cstate="print"/>
          <a:srcRect/>
          <a:stretch>
            <a:fillRect/>
          </a:stretch>
        </p:blipFill>
        <p:spPr bwMode="auto">
          <a:xfrm>
            <a:off x="251520" y="404664"/>
            <a:ext cx="4104456" cy="3283566"/>
          </a:xfrm>
          <a:prstGeom prst="rect">
            <a:avLst/>
          </a:prstGeom>
          <a:noFill/>
        </p:spPr>
      </p:pic>
      <p:pic>
        <p:nvPicPr>
          <p:cNvPr id="37894" name="Picture 6" descr="http://www.monografias.com/trabajos67/paralisis-facial-periferica/image001.png"/>
          <p:cNvPicPr>
            <a:picLocks noChangeAspect="1" noChangeArrowheads="1"/>
          </p:cNvPicPr>
          <p:nvPr/>
        </p:nvPicPr>
        <p:blipFill>
          <a:blip r:embed="rId3" cstate="print"/>
          <a:srcRect/>
          <a:stretch>
            <a:fillRect/>
          </a:stretch>
        </p:blipFill>
        <p:spPr bwMode="auto">
          <a:xfrm>
            <a:off x="4211960" y="3924608"/>
            <a:ext cx="4589927" cy="2384712"/>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
            <a:ext cx="7799294" cy="1196752"/>
          </a:xfrm>
        </p:spPr>
        <p:txBody>
          <a:bodyPr/>
          <a:lstStyle/>
          <a:p>
            <a:r>
              <a:rPr lang="es-MX"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CARIES</a:t>
            </a:r>
            <a:endParaRPr lang="es-MX"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3" name="2 Marcador de contenido"/>
          <p:cNvSpPr>
            <a:spLocks noGrp="1"/>
          </p:cNvSpPr>
          <p:nvPr>
            <p:ph idx="1"/>
          </p:nvPr>
        </p:nvSpPr>
        <p:spPr>
          <a:xfrm>
            <a:off x="251520" y="1268760"/>
            <a:ext cx="8496944" cy="5328592"/>
          </a:xfrm>
        </p:spPr>
        <p:txBody>
          <a:bodyPr>
            <a:normAutofit fontScale="92500" lnSpcReduction="10000"/>
          </a:bodyPr>
          <a:lstStyle/>
          <a:p>
            <a:r>
              <a:rPr lang="es-ES" dirty="0" smtClean="0"/>
              <a:t>La </a:t>
            </a:r>
            <a:r>
              <a:rPr lang="es-ES" b="1" dirty="0" smtClean="0"/>
              <a:t>caries</a:t>
            </a:r>
            <a:r>
              <a:rPr lang="es-ES" dirty="0" smtClean="0"/>
              <a:t> es una enfermedad multifactorial que se caracteriza por la destrucción de los tejidos del diente como consecuencia de la desmineralización provocada por los ácidos que genera la placa bacteriana. Las bacterias fabrican ese ácido a partir de los restos de alimentos de la dieta que se les quedan expuestos</a:t>
            </a:r>
            <a:r>
              <a:rPr lang="es-ES" dirty="0" smtClean="0"/>
              <a:t>.</a:t>
            </a:r>
          </a:p>
          <a:p>
            <a:endParaRPr lang="es-ES" dirty="0" smtClean="0"/>
          </a:p>
          <a:p>
            <a:pPr>
              <a:buNone/>
            </a:pPr>
            <a:r>
              <a:rPr lang="es-ES" b="1" u="sng" dirty="0" smtClean="0">
                <a:solidFill>
                  <a:srgbClr val="FF0000"/>
                </a:solidFill>
              </a:rPr>
              <a:t>    ETIOLOGIAS</a:t>
            </a:r>
          </a:p>
          <a:p>
            <a:r>
              <a:rPr lang="es-ES" b="1" dirty="0" smtClean="0"/>
              <a:t>Anatomía dental</a:t>
            </a:r>
            <a:r>
              <a:rPr lang="es-ES" dirty="0" smtClean="0"/>
              <a:t>: la composición de su superficie y su localización hace que los dientes retengan más o menos placa dental. </a:t>
            </a:r>
            <a:endParaRPr lang="es-ES" dirty="0" smtClean="0"/>
          </a:p>
          <a:p>
            <a:r>
              <a:rPr lang="es-ES" b="1" dirty="0" smtClean="0"/>
              <a:t>Tiempo</a:t>
            </a:r>
            <a:r>
              <a:rPr lang="es-ES" dirty="0" smtClean="0"/>
              <a:t>: recordemos que la placa dental es capaz de producir caries debido a la capacidad </a:t>
            </a:r>
            <a:r>
              <a:rPr lang="es-ES" dirty="0" err="1" smtClean="0"/>
              <a:t>acidogénica</a:t>
            </a:r>
            <a:r>
              <a:rPr lang="es-ES" dirty="0" smtClean="0"/>
              <a:t> y </a:t>
            </a:r>
            <a:r>
              <a:rPr lang="es-ES" dirty="0" err="1" smtClean="0"/>
              <a:t>acidoresistente</a:t>
            </a:r>
            <a:r>
              <a:rPr lang="es-ES" dirty="0" smtClean="0"/>
              <a:t> de los microorganismos que la colonizan, de tal forma que los carbohidratos fermentables en la dieta no son suficientes, sino que además éstos deben actuar durante un tiempo prolongado para mantener un pH ácido constante a nivel de la </a:t>
            </a:r>
            <a:r>
              <a:rPr lang="es-ES" dirty="0" err="1" smtClean="0"/>
              <a:t>interfase</a:t>
            </a:r>
            <a:r>
              <a:rPr lang="es-ES" dirty="0" smtClean="0"/>
              <a:t> placa - esmalte.</a:t>
            </a:r>
            <a:endParaRPr lang="es-MX"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a:xfrm>
            <a:off x="179512" y="980728"/>
            <a:ext cx="8640960" cy="4306417"/>
          </a:xfrm>
        </p:spPr>
        <p:txBody>
          <a:bodyPr/>
          <a:lstStyle/>
          <a:p>
            <a:pPr>
              <a:buNone/>
            </a:pPr>
            <a:r>
              <a:rPr lang="es-MX" b="1" dirty="0" smtClean="0"/>
              <a:t>  </a:t>
            </a:r>
            <a:r>
              <a:rPr lang="es-MX" b="1" u="sng" dirty="0" smtClean="0">
                <a:solidFill>
                  <a:srgbClr val="FF0000"/>
                </a:solidFill>
              </a:rPr>
              <a:t>SINTOMAS</a:t>
            </a:r>
          </a:p>
          <a:p>
            <a:r>
              <a:rPr lang="es-ES" dirty="0" smtClean="0"/>
              <a:t>dolor en los dientes o en las muelas que muchas veces se inicia comiendo algo dulce ,muy caliente , o muy frió.</a:t>
            </a:r>
          </a:p>
          <a:p>
            <a:r>
              <a:rPr lang="es-ES" dirty="0" smtClean="0"/>
              <a:t>sabor bucal desagradable y mal aliento.</a:t>
            </a:r>
          </a:p>
          <a:p>
            <a:endParaRPr lang="es-MX" b="1" dirty="0"/>
          </a:p>
        </p:txBody>
      </p:sp>
      <p:sp>
        <p:nvSpPr>
          <p:cNvPr id="29698" name="AutoShape 2" descr="data:image/jpeg;base64,/9j/4AAQSkZJRgABAQAAAQABAAD/2wCEAAkGBhMSEBUUExMVEhQVGRgZGBcYGRgbGBUYFiEeGBkYGxsZGyYeHxskHRgdHzAgIycpLC0sGB4xNTMqNSYrLCkBCQoKDgwOGg8PGiokHyQvNTAzLCwsLCwsLCwyLCwsLSwpLCwsKSwsLCwsKSwpLCwsLCwsLCksLCksKSwsKSwsKf/AABEIALkBEAMBIgACEQEDEQH/xAAcAAACAwEBAQEAAAAAAAAAAAAABQMEBgIBBwj/xABJEAACAQMCBAMDBwcJCAIDAAABAhEDEiEABAUiMUEGE1EyYXEUFSNCgZGSM1JTVGKh0Qdyc5Oxs9Th8CRDRIKDwcLSosMWY/H/xAAZAQEAAwEBAAAAAAAAAAAAAAAAAQIDBAX/xAArEQACAgEDAwMEAQUAAAAAAAAAAQIRAxIhMQQTIkFRYTJxgbHBBRQjkdH/2gAMAwEAAhEDEQA/APuOl+94uUqCmtGpVYrcbDSELMZ8yovU+k6YaV/8d/0P/PQB871f1Pcfi23+I0fO9X9T3H4tt/iNMncDJIA9TqL5dT/SJ+Ifx0BS+d6v6nuPxbb/ABGj53q/qe4/Ftv8Rq78up/pE/EP46Pl1P8ASJ+Ifx0BS+d6v6nuPxbb/EaPner+p7j8W2/xGrvy6n+kT8Q/jo+XU/0ifiH8dAUvner+p7j8W2/xGj53q/qe4/Ftv8Rq78up/pE/EP46Pl1P9In4h/HQFL53q/qe4/Ftv8RrujxSoWAO1rICYuJ28D3m2uTHwB1a+XU/0ifiH8deru6ZMB1J9LhoCnxziRoUTUVbyGpraSw9t1SeVHOLpgKZiNUaPjGiEBqXIYUtalVlS9DWHN5YMWKWMqI7gat+IWTyeekayl6QsBAJZnVUMlhEMQevbSgfNoDLVSnSefpEc8wMGmSSCQQRVOZzexOboAtcQ8aUUUlA1SwFnUBlZVCOxgFctNO0gxE9cRppw7jFKuXFNrvLYo2CIYYIyOoIIPvB1nnbhZdr1piC0s0hWNTyySMwwb5QgnvcB6DT/hb7cl/IKGG57TPMRP78n3kt3nQDDRo0aANGjRoA0aNGgDRo0aANGjRoA0aNGgDRo0aANGjRoA0aNGgDSv8A47/of+emmlf/AB3/AEP/AD0Bx4mphqKhgGBrbYEESCPPpdRq0OC7f9BS/q0/hqv4i/JL/T7X+/paaDQFP5l2/wCgpf1afw0fMu3/AEFL+rT+GoOOMxNBFdqYqVbWKEBoFOo8SQYyo0fMh/WNx+Nf/XQE/wAy7f8AQUv6tP4aPmXb/oKX9Wn8NQ/Mh/WNx+Nf/XR8yH9Y3H41/wDXQE3zLt/0FL+rT+Gj5l2/6Cl/Vp/DUPzIf1jcfjX/ANdHzIf1jcfjX/10BN8y7f8AQUv6tP4a6ThFBSCKNJSMghFBB9QY1X+ZD+sbj8a/+uuqXByrA+fXaDMFxBjseXpoCPj/AJfk/SCoVupR5ZIe+9bIKkGb7f8AvpQybC0VbmBawMwqMKgh1ZWqm64Q7KCzdLgOhGn3F+GLWpFHJCyjGApny2DgQysCCVAIjI1n24NQ3c1tvUdYAhQoSmxii6yHolghFGjlcQMZJ0Bbo+GtnKWMxtyoWu/+6NJezZCmhSB9656mYODbnZ7ditEVJfyBBLtKvcKbi4nlPNLfCe2veF+E6VN6bF382kq3AW2GaZpAfkxAC4FtpNqlp716fDNozrSqVmqOoRBAKqop+ZRC3BIloYEFjLJywQAANKOL0e9ankXDnX2Yunr0tzPpnXicYolSxq0woAYkukBSYDEzFpIweh0opeDduhHtthAOVAPo2qOQbKYw5quGBwbsAHVU+DduXNM1axc3VM2A/SEB2UikIm1VwZECIJJIGnq72mphnRTEwWAMSFmCekkCfUga5+c6WT5tPADHmXCmIPXoZGfeNLN3wOnVFNdw3mOL+kIXVuqwPqrKHHdFPxXf/hG2eVWo4simwAoiCL6kEeV3NcvHTI7EggaU8QpCZqILWCHmXDmIU5w2RjrnXnzlStDCrTtYSDcsESFkGYiSBPqQO+ky+FRS2zUabsxdg19QqChBBDqKaBblYBwABLZJkk694p4Ko1hTFz0xTQ0wF8siwq1MqfMpt9V2GInEzA0AzocboOly1qZEsJuESreWe/5/L8SPUa6p8WpFbvMSOX6y5uMLGY5iMeulVXwRRZ2cs9zTmKRgGqdxaLqZ5bmYR3BzJAIgXwBSFQVPNrFgxb/dC4kk5K0gwGSIUiQSO5kDQ7PdrUQOuQwkdvsI7EdCD0IjU+qnDdj5VMLdcZZmMRc7sXdo7AsxMdpjVvQBOjSvjhaaKK7UxUqhWKQGix2iSD3UakocJtYN59Z4+qzAqfiLdASPxWkKgpGogqHoki44LQB3MAmPQTqx5mQPXP2CJ/tGk+88Pu/mqtVVSoxf2JYOwtIuu9kiRgA5ImJBUU/AtblLbuWHtMoqgvikBJ84wbqTVMfWcnGSQNno0s4DwhtujK1TzC7lyYI6gCOZmPaZJPXTPQBo0aNAGlf/AB3/AEP/AD0zJ0k3fEqVLeg1atOmDRgF2VQTf0EnOgJ/EX5Jf6fa/wB/S00GlPiBwaSQQfptqfs8+lpsDoBZxj8ptf6c/wB1W000r4yfpNr/AEx/uq2rQ4pRv8vzafmfmXLf+GZ/doC1o14GGvZ0AaNeM4HUxqDacQpVQTTqJUAwSjKwH3HQFXj9RxSFjtTLVKK3LbID1EVouBHQkdO+uqHDHVgTuKzgfVbyoPxtpA/v1H4gP0af0+2/vaemY0B4wMGMHt3Hu9NY6l/J8wRF88KaaFAy03DAMaVzAmsxDFaRXHLznHUHWbzf06SF6tRKaDqzMFA+041xsuKUqyX0aqVU/ORgwx1ErOgEO28HMm4SqtVFCMGsSkUX2bHAC1IExiQYAXrE66XwfcGDuPyPkoVuuUA1Lak3AX21IOMESCJjWlDaLhoDJP4DyCKlMQVJBpFrgiJTCMTVk0yaYJU9RAJMA65f+T+W/L4ttkpNRpxez+ZBdZJRrZW2n1szo97xmhRIFWtSpk9A7qpPbEnVqnWVgCpBB6EEEH7tAZUeBIYnzE61GA8rANRzUYZqeyRZTZRFyKVxItb8F4O1AmWDctNFj82nJkjsbnYQCQFCDsSWs68ZwO+gOtGqPz3Q8zy/OpeZ+Zet34ZnVxXnQHWjRrwtGgPdGoju0DWllDfmyJPwHU67Dj10At4x+U239OP7urpppXxj8ptv6f8A+urpkag0B1o1Eu6QmAyk+gIJ+7rqSdAe6NeTqru+K0aUebVp05wL2VZPoLiJ0Bb0a4SqpEggg9wca70Ao4/xB1CU6ImrWJVSRK0wBL1H/ZUdu7Mo76V0dntdpXueqDUemAbuetVhifMMS1omIAtUYEDGrtc/7c1QmFpbbp2+kcsxIn/9I/frH7KsSPNe7zag8x5M3K/MLY6hAQAIxb788nVdT2I2lbLwjqHO82GzdFbaVFpha+3uXbuFS5q1P26amyczzLM/bpNxT+UHcbHfHauU3K+X5nmP9GyTm1hSVlKwV5rVknVPjlBS1A2wV3FMKykqwV2VsMuRkfYc9hq3VrVXZKdSpTrQB+VoU3aFsg3C3u5OPd66yj18HG5bE9t+g02pbfUtlXq1b0rVJ8pOWkv0VW5ZHO4lYy0ETgTrVrwrbin5ApUhTIjy7UtI/mREfZr5tvd5XikrVCKdOuERaSrSAAFRY5OaII+t0u9dWV4bQgi1VW65oAGKfKCCIMlgCD6zpPr4Rqt0O2zX7nattFvps7UFy9IlmNNR1al1aFUfksiBywYBmXilWuSNuECKxVqr8wYrIPlqpF0MCpJKiQQJjS75fWq8IqNRYncrTqqDaLjVpXI3KMSWUwB6jWQ8Gbp04FRHmunm1LEcEyii7zIwbfydQSYgkntJ7nLx1FKNbvPIpkLvNwd5VwBSKiOY8h8imLeuL3GPUZ1VHHtvXb6XbVdqysVStNO5TGYeizMgzkty5zg6TKVprCjylBUwsBbqeREAkh1DEGSeX1Manq1iSy/zhJGFBJLH1kKBg93Ud8eTL+oSvxWxqsQ+4tv6lKnTFcq9PzduRuBCrAq0z9KJhSfzl5Tj2SQNaDiO+FKizntECYLMcKonEkkAT3I1itruoX5ORFO/bOik+xTNZEYZJISYIHaSMdnnCqfmbLh99zG2gxuOSyU7wW9TcoOvUxz7kVJepk1TomSglA+duXVqzkgEn2ZEmlRHWAFzblrSx1xT3uy3NQeyK2VUsGpVsiYRiFfp+adKOOtduXZ4AW1abdbLQGMjtLE5/ZHTGl25ZWBLoCCpuAgi6nzRmJ6mJwRnvrgy9c4TaS4LxhasbeMeLPwvafKErGr5dqijVYE1izAYqH6S4Ak9Wwpkd9ZTwn/KhW4lv0oVVXb0KisB5dQh2fDL9Jg5CsISDme2sBxjxE++3oo3PW21Nz5SwGtU8hILSSLR6gTGPWbf0KlPy3o1nSpS80qygi20gEsWa9W5lUgiAATdjHd3Lq0RR+h6dDb7cWjy6IYk/VW5j1PYlj3PXUNbgyqzVKJFFz7RHsucQXT2WOAJ9qCYInXzHwtxBKmzSqWuYpD1GgsaufNdmOTCgN6QB0yNJqX8pm8rO222FtJBUAp1WFxtGLYZSoVmyJHe3GscXUuc5RqqJcKR9gpcceoRSpoPNEiqSTZRYGIzDPJDWwBKiSVBEx8RVEI+VbktcxIpi2mGABFgRTfUXMkEtJj4H5FxmhxShtqG6pbrc+fuKldawZlAJo3eXj2RCU3+4R20p8I+Oqgr7gbyoQ9ZrizDKuPdEiIAC+gxkAHbLkcYOUVZEY2z7O/iemYpLtGeiRb/ALsC3CkeUxBgdLcHHTVrYbmFu27GrSGDSn6SmRmwF4KmCvI8QIggY1jV4gkkiDJDAXKArSWILTEXnJ+3pphwfiJpbhGWSGZKbKBlhUMXuxACw7SF9qD2BgcGDrZOemaNJY16G92e9Woty9JI+BGCD6EHqO2l3Ftw9SqNvSc02K31HHVKZNoC/tuQwB7WseoGu+G3fKNyc2TSiel1ksR9lv3aS1OLMicQrAmRW8qn0NpVKVJSJxAdi2ffr026VswLO5pcOpK9GqNvBg1BUsYknN1UtJk9bmz01ao8KUoW225qU1ccpVxVpCMci1LlA7QsDHbWYoUwvKoNpkP6h8yWM/WJOfWImdfOfGniPd7He06m2qtQ8xBcmLWZGZSSpFhB+/1jXBg6zu5NNGjhRqvGP8rTbXcmh5S7h9s6P5i3U0JKEMrKbiI8wZBjMY1o/AHEzxXbNX3JkrUqU2o5FIeyQCgPPgjNSckwB1Pw3abZaherUN7MCzmws0uQZH1QJIUFiRc3pGmFXi262dgpVqibV2BNMEWQMMCEPuZTBM+pwx7O5uRpP0jV4NQdBTalTKLBVbVhSMggRg/CNL6r1NoyS71aBKqSxl6M4DM5y9MnBLEssg5Ex8l8TeKfkm1277cKlc2MhhVZb8tgdQRKkCYvzqGt4y4lxJTT82lRpVm8k0lpgm1+ss6kkxIuwAYm24HVMWbXHU1RDjTPr43T16YrruBR255lIWC9OPaZqvsg9QQPZgg5wqp8a2tAMaFJ9y/L5lXEsPqlq1UjzPcFLRPbXyLx54n31PfLQrN5tLZuCtqhFrKIMsFlZA5MYHpnOj4X/KPtKogv5ZgQKgKyVYMonK4BImR7M5nWefLkgvCNloxT5PoOy3NKo5O3nZ7g8z02AsqnBa4LyOYAl0N6gifTT7Y8Tuby3Q06gBNpMhgDaXRh7SzHoRIkCRr53Ta5AcErzqUIAu6mvJNoQGbZ7KfamNakbvzqOydwgrNVEQeW8LUFSD+aVV/3emo6bqe8mns0RKFHvFt2BXYq6lK+2qU1gzNWjcwUEYm13MfsH01lOH7r6KmIuARDykFkuUEHpIxA5lA95xpZvtvNao1ItRrLVFRTaVuZCYLKQL0MkXGcFo9/PDWV9tQV2CyqiGQkAqAIDKFGIInPv1x9TkWbauGdHa0K+bLu44uiGwBotlWVCVSSyqxAno1x+A9Bq3w+qjlXVgwMKCrXDDN3HeFz8BpLWZflLIoP0dNQxnqSzEdhHUjUTbZGNxQFhgG3OR+d1B/gdcEox4OuHTPJBSTLvF94aZpyJLVg1tpLMfKDGABkZI92rPDeJh1vRuWcH07Akdh16wAS2TIAVLsUUqyqq8wPL1JCsoDQJMXT7oGq3hdWFE1GewKzgYcyJOAAw9e2f3xdQUo7Pgrkw9rdm22PHPkvCa1Vcu9bcCiOrNUeowTpg5ljBiAfSdJX8QotNqIpPTRClfbhmp9UAp1qa2krdZfVg5Jap6aq7XevVVQ/s0KldaYFwJLVHLVCGyCZtAMkBTnnMc8S2y1KTKwBBJkH7SD8ZAM+oGuzJ1lSWNLbhlcfS6o6nyzrje6eEpEWXOFbEQrSZXLAS2PQGMQMw03ZKoiozBwzMKhm0gq0gmCRJ9noSAcdNFd2qbMKSSxoK4JPZlgx3EFh0nv7ojpbsvVFneipGcgVSSW+A8uJ98d9cqTWxEa0P3J91xREqKtzzVsW5KYJT6ek7sTJnpaCT1ddfSeJcQXyKNZFLKjJUKdGWkwKM1v7K1JI92vle94ilOtTJ5V8tivMqgIGEsbrck/5a1viYJUobMHo1LlbPdE9lgYBicTkA9c678OZ48btbIxeJSa33dknFa3l16xZgoNQg3GFaQpwGgExHQ/Ye6LitS5XQF0FRbWCxclwK3C5lHs3DsenWJMPC9w99ValUh1NJAwVZZAihC00ybgBBII6e/Xm7ptTrrMczRi+CIbqCbDnIIj4a4crWtzXruWhDyUWfN08I7mhUBpGnUIM2mA8SywabZghT7M9RnVmnwbd1aoetG2V+QswboVkgC6chxygiSQI6a+mVKCsIZQwjoRI/wBe/UFHh1JGlaaoQIlRBj0kauv6i2t0bf2kb5FXhThFPb02pA1KhM3h1t9sAGFyVUoVBOY5oyOXnwv/ACSIalSo+5iggDqQqGIYyGLFlWArCRnvjobL7dju5UnAWAOl2STPpb98DrGmVXfO19MEMrBDU5YLWl4TIgqSSSZzaB9Y6vi6jTJzk+TKeK5aIivd7fzdltqAfc7enSrvVFd2VnSnVLlGqJeDChwWJgxfgaz3BvBSq3mPXLVQX8qAQjFSUnmEnIxaY6Z1uErAkwZgwY7Eev8AnqrstuLXpLNlzWgYCN7ZAPQSWyAR1+OqrrpTTTVf8LzwLHTRW3G3piiKiLYUClT0NpjlaMkdiDnGmO84nTo+Q7kErVpGBLm28EBACok4+qT65zqiKTew2PpwWEgSMVHGIyWB6DMnVjjoFOn5lpJL0ickgAuIUSMdB6dJ651jjlT99xkWpr5PoXhHiAq0nP0gcsWe+OtTMLH1VHKPco0g8Rp5VLfU7stX225ETK0nqUVYnrgPSqdB0j11L4J4iG2+5ImUxOOtpOCp69OnqNY/ebmpaa6VGqAKwqU2YwwNrOROVqKyK/aSonrOvWfUVji8nLMHh82ovg0NaoCsuBBHtDIIJwCRgzjoQe+NfJv5TKhO6vMuuEY9AHTLICFAyGVp6yT9n1CrUp3BnuB+LwAcySTBGRmfd20sGxps9dGVXU1ZI6rJRCYn7TjGTGvKw5FhlrLwx9zY+f7DfqSSA9TmlbYDhrVZ3BItJkHlyVVn9BEfifi1TeG2mjm76VwDdzgEMWFuCsW5kwASWJBOrT+T3bXEnzCOwvIA6QMdYGNOdrwulQotTpIEWCSOsmIkz1MeuuqfX419Ktl10sm/Ix3GfC9U0qdSiTUCKFM9WJM3XsSB+UiD2x1La1Wz8FpsNttNwau6qbmqaJ8pWSwA21KoItygVIm4Ztzq7wlwKVNmuVrVWJc4A6AKZj4+kaPnFnWm9YqsItKmJwFEDv8AWcrcR+yB21C6twg73foUji1y+DJ+P+Pbdt89RaTA1EQVabSDeboIcYiAs29egIydYbiu1LtS8qiyGoMKFcXduWRn4gntnGvre5UefQqp7R8wSv1lClo9CJE517vNwFrUYACvInOFZWJWZIADKDA7ge8m+PrONt2VlgqVWVP5P6bU9nbWYBkd1taeU4gZ5f3diPhrODeLKbVKVyVKgoXIrWg/TOxDtJYAhV5cD6zRrPcIqhqKsRg/SGJ5qlQlgDEegwDie0DUXA+OqXSnaSTWNOQVJJvnoIJAHoIAB9DrKGWSyOUVzX7LrHGV2+C94z2TVFVkQMVqxECQrllcz63FDM9jpZwVp2qIWzBQjIzcwVsfA+/M50/8UqzbWsZtIBHcE/SCMj7NZrgIIogFhKlwxk5KVGYRiTMMYjMfdRu4v7/yxH6SWq1tZmFoNTylQNiWM9RdOJz7lPSdNhwSgLTV+lYFSWcm5YB8wCItUMphe2kvDs7gn2kF5BPRbz5QnJ7IZ6z5gGJuHu542xDPTKstPoXJJeBgSFiwwObMhSZjmOUoy4iaPU1pj6FxabUagRiXBDFWiDK4IOckHAbF0H01X4aliHBsp1alozLEsxCqJj2W6n3Qc68O8G5296yGQyoJ51qJAtz3OFOTIPr7Zw+qTWdgFeUSpTB6MXFvb1NOYyJAJiNSotXf5LSnrx78r9EXBdwprtRrAOUrVnZT0wpqLM4+tPpIExjTPxJUp0FWoom9rSqgBRct6sR68pEgzDDr00q4PRprviQwv5ywa2wny0BJMR7TEf2+hfeIWHku7osB6TyYty3l9Oo9qYyJH33lp1r5Ka5JoQcFqF9tQEyLGXIn6oNsE9fcMdfTXHhwTTGebyqKkMchVBLGfSff9hiNWOCVXekTZ5ZVmERH0iuzIo9n6rzH2gY1W4Ug51BAJwZ6BA9QsIjMBPu9NWdeSKejO99RWpuFR7w1TygsRIUuwgr3lAfZBMj4k73xft79tRFob6I4aFkhQU5T3DCY/ZjvjA0lL8SsKsGSCMTaiU6hAAkn2ivbGTOvpfiCmCm2lo5OsTN1uMH0/t1rxjkvhfso3vEwfAFZTV5Tz2PaCBAZcjHQjr8B9mre5p+WVLehM5OKQbOM9wemdQ+HNsaQYE+1awEzAIKgZ74HTUu/fzNwlMDIsJYiDF0uOvpSVev1vXI4JeU/g6HtOyehsFdA1VFqMwY2mGVFZZUqD0IOCT3ntGot3RFP8mYprFy9Qlogus9rgxYdIBiDIPW/4jLMlIhW6uxMqCRNsAiWI5iJEDMGc8cJ4qKrMjx5mSeUAOswGHeOUAgzBjr9YtVNvj2ITknrIbz57qFMslPJ6KJcMfhAz/lIrcT4iVBtGGptYyiCbSAzx0A57vdIEdNDsyuiDJVmou5weWKiH3Sqk/E6p+IKa+bL4+jcUsyTJQA8xkjJ+PUTOtccU6TEmtdo0fFPLtuUFFo3hVVFEWA/W62kJbaOxzqnwHdhqm5E4WpSPrhlAJB98dT66a1x5pebGALhWWAOcEQccxx26kaR+G927OZp2g00hlBAPUT1EZgT79Va8GVW8WiS4fK7SbRfPfoKZwIEn/Unvqzx1rUUuMXSeYyTDWqDI9Aeo/7arVR/tq+4JcJmIpuCZGJ5R9+ovE1UFaSsJDGoMdnsIQAz1lgeg6ge8wl5RoXujZeCNuq7GqBflLmuEqTUQvIzze11AHQASNYnxJQcUw6qfpKNRCcAMtNZVzBAwrkGZOBEQNfQPC1KzZ7imJBQMsEGYCED2gJEDH+esVx/ZM9JGUAFlMAEgi6m0zHaR9wHpB78kqhD8mON+bLa1YpJAk2oQozDBQRFvqO+O8+ul21lnqKjD6Sq5B72IEDOAAQWxgdyfcdXNpU+iQsSotT0JEKAZHSAIxjt8dL+CVwVd2aAqqDJgBl+mZ5jBBqDm+rbJnoeFLls2i9G47bg9FVJAcsJh7nvYtbbzE49tVGPdGqgfmNOoZPVWwFqoTAYe/IJAmAyH6w1R3HiKoiCqAvlgxYDFSOhEEEK0npdiF6ezqWtulaktamylU+kkASy5vBEkg2yxz7SgRAEQ4SryLQk4O2HBNwTQpOVIYr5aqAeqSrMZMDMnrn3duPD/EV84KZY06dVWzMOKlOmSCY6evefedd7OkwNZRBtZrATHK4FQxHYXMOwA+3Srw8yU9xXCFbglfDZQDzKRBjpBzj3a1ir1Mq9rRc4zxDy9xTR+b6ZGVo+pVBHSfW4a54nI8sm7kqupAjHUgSPd6wcaj8VV2asCEvvSgzEdUCuSxFs8vxyZ66Y8RX6J5nHlyvTmuHKR7xJjEf2lS0uiG3sdcGQpQoxDlUTB/SECIxJtHfoO3fS7wfTQukpUNoppKgOb2qGoxy3KITN0d8ZnVvgrEbamQMikre+8qDiBgYn/WPPBVhgwfLWogMgTdYCPdlnPX44t1K2cmvci/FjrxTRB2+4W8CQBJxaDUXJJwBHf36zXAXFLaktkJ5jGOsUna7J72nEZ+GtP4mU/JdxgCSbTJ7MOpHp3npAx6ZXbUx8lZSRlnViOnOzq32YOp5VfP8AIjujjYUSKFTuGYJHQgQtMme3M7Cf2hGrnhnw2rUXuVahZ3ChiAQtM2gKx5lkhjKxkDOBqpvA/wAmohaYOWds/VHPC5GSzADr274Gt4Si06KqJup01Ax7BA5vtuZs/wBmqyk0r93+i723MrsKS0dyaIgGGuJW0OyG68fnXo4MZzTA6gak4bt7dyogs0VaUZxLLVHXEWufdA1L4mo+VuNtWu9u1B+bJNjEkCelRO3RY92qdVo3Cr0LusiB7LpUGQATjy47fZGrvy390QnyXuFJT+Xkgg/RsOaALQlFUOZ6ljiZyMaZ+IOXbO2L4V1KlSJpEMcBf2OgnrPrpN4ZJqbyvVBEgVRB9kXGkqwYg/k3x6Aa1HEgShDSDa2SMFWxaSMTJJAX3T66zyNRkviihluEMwFe5ea8VFnqVhR0CjOehznIBzrjaIvn1Y6FVUcw6PUrE/ZaZ+zUPhpKher5hZi1NSpMm5SGnr0EiM+7tq1w11Wq+Oa1ehP51UQMftj3CNXlVy+xeWzZ3wOkH31ZmCqPLqZ6EwKaT3gcxOQcsfXX0Dj4U/JuaAEJ95gJgT3PSe0z2nWF8HLUatWZuXDBRyhed5EemKK/5YB33G6hjbi0EW9yAJ5R6g9JxGtaqM/sv2YyW6MJ4dogNUtZWLBJgg9mIBPxEQfhqbastTdOQMrcZPe4hP8A6jj0P388DW01TIjkmCGAie9o7AfcfedV9k5+TVXA+kqQnXN3sr8QHYkxn06zrkkrlI3lzsecO4SxrGo3VgCrEgfSVSSR7OSAsiRiV6QNG72g21dG5UkrAmYXC1VkDC8yVF/mgCAohj4d2yUkF0sXJeIW2F+jB69IScmIOfZMV/EnD79uWvkK4U2rkLUlZiIGWVoHacDV1JOekOXk0c8WlaswAv0JgDPtmk/s97Xt79D2OqfFtor10UyrEE5BALMacLHQYbJ6ZGe594tuw9OlUH1g0e+QKg7g/UH+hr2puAd1QBJDBkPMfZao6VOjDEKnfH2dEE/UVwPzDOXazy6ZuFto9rmCkFQZlVHrnSThJapXllmm1Ooiz6q6rER0+4HMaeU7yrXnDHokGDg3D0UR3J6GdI9sxXerDFqReqoIBi5h5oAnscmRjPwmsd09iseGi1XpzuVIAF1sgY9lawMj7/u1U8TKfouUGHuM9pKKB6zH9vcmNW9xA3Cz7/8A4iqP/L7tVN1ServqajFNbQ5kQ0S5nvb9H/nqMd6k/gn1R9A4Ay+RurfaFwbmuBNrZn932awfG6BqbRVDi8sBJMnCOPeC3bE9R6a33Aqp+SVyWDG14Oc4bEmM9vu1iePbS7aYDKzFQ0yFNqOQftHY5+7XbN/48b+5hDabIKrk7YWmCyoBb1HmAUz8YOfs++um383bIEgCqxcgjFpuqZ9xIE9OWPdHHFN61Pb0yFmAIPblSV/+UZPrrzjW0JalTSFUCwjoVNWKSSDiAVInt+/XLG29vc3XoScP8OM23F6p5hT2ls8yn1tj6wjAKgwZODcSYeCVFWo9ARhZZTkBwSlUi7B5kRpE/WPY601RECtDWyQAekqYgKRPUDr3+B1neI7QUN6kkEVVUAr7Ls3Ux0z5CDt7Y/O1aM9dpkJkfBnLVGRybjRFxz0pM9MzPQ8qkz699HBKaHdV2QAsRVHN0y9IoJ6SQDiTHfrqTbMflLCTBvEzm22lU/fn7z1yNHhalLbiott7mWViuA9RmEFltLBVEYIBbPpqfd/Alu7PfE7MyE0cv5bioAwIkdcjAAA6H1jrMWdy6vtg0A3LTqCJw9ycsH3Hp7vfqPjezqFEK1SKjFgR0L3qVDKVEWSFHpy6FBO0pQv+7CyfVSuesdfuI+GqcRT+SFwivwqpZsFYg8tJm6Azy2rj4joR0Mme1nwPaqgOmfNiBIggIBy9eqxPrE9dL1a3YKqyWZUpqMZLYnOI+kA+/pGtD4Sqt5VEmpczEu65kszNnA69PgBiR0v7/cPhjDxFs/Mo11kXMrqADgxzCfTKj7gTMa+f1aRO1dJuYPUKsufZuIUR1kuvYT7o19J3NkNABljKi3JMggz6ic9RnXzPccFahVWnc1JTUgi0MsFgqOpOGLIpkZE4icGcbTk18iC2G1LZefvKKqzClTa0gGRNOHZvS02qk9zmI6bWndfzQJJgDt6AwOxHUnt0zpF4Z4R5NFjUWxmW2w+0tPJCkHFxYyenRZ6HWhoVC0FYZV7yBBMz07iOvuPrrLK7aSEmvQy3jLZipRU1CUKvF2ZuZGCkCDguB+77EdHdipV29TGQhA5hDBdxPXoCwkfHpjW04nshVpNSJDMVIUgsQHQ3IT/zDI9Jxk6w9TZ0jUNOKikExTFwcuFkqi46msTC8pAJ9mTrXE1polLVuOPBVCUqOouNSyF6EVADUYXW4E1UH39YjWkdAywMqhJmZDTi3pBxPY/ZrngnD2pbfyyuerGZDO5uZgTmJPU5hR6avu6wAzZOVzj4gd84/wBGMMk9ctijZidju2O9qIRyKCIIjkDQADEexUUxnrqoKhBqvI5VQDHVvNcCP9HtiTpn4jpVPNR6LNEhD0ClvYYMRnnAHYx5fr1RcPpVq9NKdOCGqBsxINiPe1wICLdM/nQMTroik9zTnc1Hg/anyS7gmo7wSTECiClwzBlr/jrZcfWmRtwxIAAI6jpaYPcyBEaW7QBKai/ChVBGTaoEdupAz8Tprx8DyaTYkUjEWmMLMTn/APmqwnqhkf2MJO5HzvYN5YrrMkr7IMkG+pTB+Bx8JGvN6fNoU6dJhzEVIJN11RiKfTElmJiOi+8a849tRTqtWLGmakEwJBEXENjBlAy9CZPvAt+HeChGuuMRYhce21oF/TAVSbSRHNIxk1qNa2zq+lWN1pCmoC1Yp0woETiOggiYwPv65jUHFkfy6gAkNTq2kDAAXlGBBMAHP/bVrbVBzLRgsILKbRERjPYTMAyJOuqyBWvkkCIpgznoB6GLT01le9nPe5j9xWU7Y0lyEeoqn9jy6jJ1GcMF/wCXVjhW2Spu3JhzTLQoykItgzzQC9ZjmfYPu1W4rwgUGCMHQYDMTF9NmVKbSMEhKjj1knrOdF4b4WKQLEtzGYY+wgLWhhMh2LGoZgywnIOuiTSi2bSpK0XqCETTtZWIEwxNs5E5MdevoT6Eaz3FCFrULSxBZGYgGMSl3r9YDJzGtF8psW5rmAJDUwQQt0yCYJHXt8PfpRx/ZK9GaLHIkkQWCEgcoBkkMoaI7R7jzw+ozjsw3Vad4q9zYc4yRUJk+nN21U4RTurVKzBiArMuDZzTSWQMjlV2/wC/pRbcVSTJBc0jc6gk8/lgmmBg1GBMDpJOSM60vh/h5oqUkhgssBMuYAkSPqBfSZuOJ1rp0IvJUtzU8GWKG6NtkrJmc8jfHWI4xSu2ga61iaIKl1hATZMiREOJx2zOTrbcCK/JtyBJIUyD7QNhwexwOw7ay24CnbKEUAPTaSRMEAZYgyIIWev7sbzaWPH+Tnj9TM+tZXO2UZlUkyBnlAkjpmk4989p1Pwymz7hqxYNSVS6SQAALkpXYyTLuOvQR01n6Fjg013BBEsoE3BgG+iQE3klq1ojmxjtOz4PwcUqUFrchqoxIgC1A0wLQpM5Es0YgGklpXJ0yWlDKiHt5irSptHUEjEggW9/9Y1mfFdEix3Yg0hUdCO9QWtTBABIBKPgiff66qlQIPRLLSqvyggdiO8Yk95MepC7inDQ9MUludx9KhGRIJW3IgBhcpJwbh26YY21LcyTSM9V3IDeYpAWxmXP1WQGJJjq095BET1F7wrSUqxxUJIPUraUUh+kAi52GfQ4zjP/ACelUqPRpljZcadOcqT5Z5lbIUFXZpgAZjW82GwNOgEUGBAukL0y1WepDNJz6jGtciSjSNJ7eov4pRApFkZ+hZMCRZDD3AYA+0dubSjbuBs2xJWoZuBkBnuyO0oy/edaveujyHNxTJbl+kB6r7u4+B7axVTb1Kb1ReWBCkgsSWUEKrLkyYVVPoVPpmsEpIrHy2OHpVG2tFFkm26QYIkKE7jLOwA799bXhu2VSgVIFM0wMt1Fo+qfdPQdvfrK7DYHzixKt5YSmlolQyryKrSIZJuOFyR6Y3FKBWpyTJIHqJkemTJ9e/rnUzdSUV7kSbWxy1cEkKyvazzawYyCcG3pBxmfTthD8pHy5VAICUmcFpwYm7HpePhGmPEuA0XZopw7s7SjMDkwcsGzk4OJn4ao/wD49TFvlVHV0nnYBit3tAlShjAxMY6YjVPBTcrZCaHhrXWxDXGDJIDDB759/fJ95141RlVh0XpcBEEmAepn1mdJa/DKxAK7piR3IKAn0AYVCcDt/DXdIb2zrQtPRpuJj3LSTpBx/nqqhS2kiWhoFYKYVeoUDrgmJIOQc+s6S+H08yrXrrJIikuD7MzjoYsFP/XTjeneAQLXC8oNJaYMxEi7cg3dxI+zXuwfcUUtWgLRfzNUt9oyoIRH9lYXB7avGDSaTX+ybpD9GXs31cDFyz1kYHbrPrr2hUaxh7JBOWGD8Ps750orcS3BBIoM5bEC44H87y8RjrqOnU3bdRQBIHK9qwQIBlXrAn4j+2NZdvflIrQ1rrcpm3I55AtYdWOVKsMnvpT4a4ctOmpXkLGTCT7MJkwfzIHT+MI4fuKhIqVQQViy5rIbtCUEkRj7umrC8EqGpC12p2n2QpKgkljF4MZJODHuzrWlGNWTt7jwgC43FiOokx+8wQJ6+/36vcf3gKbYKQLl6zzQAuAPtye2NZZhvlMq23tJkkhgxbpEAIvvkGNPfEFAeRtjWphmFIDJIhiFuiGbpb1k9OudaY4pY5v4XH3M3yhHxra3lVgoDUGOogESf3n8OJzq35shjguJYuwGVfpGehtJ9wnpqiOC01XpVV2IPZyCvMuQqMCOvWemTqSpw93lflTGFmACIiOVssp5sRHf36wcY1VmrqthhRZgRCqB0qWyQMEkXAyCAJx6jHTXmyRWl1yjQ+ev7KsCD90x6HvqhTo7hVPPSdT1dmMH/l8gT07evUaib5TFosqDqQloIyWOWrgwCT2kSBiNFB+jRSvkFpM28GYFNbm6AgkGzE9/OVuv1OurlBUsSJIuNxKgGow/cR/3PvOlFKnXps5FC4taWYkJYVuOAvmAe1AHYADTJd9WJUmi2JgKSZukzFii79r0kdzq04Mu0XKLKrmSZNxuaIMSQRaWEZiDETnpo802SZ6tBQKSi9uwM/ceulq7ncmeVKYUEFXtBz7X+9e3uYs92vDt9wGANRackEKjx1/aFAHv0u1Xt1yRsebLboa9dlBVlNMKyqLpqAlyPT2Mnrj1mXVSmpZGm1uw6tMASw65I9c9+uFL8LMgLWNJnMkIGYN1aXnqZYnpgseuivQ3QYolSnUYd3AEgZwFpxGSftOdXav1Eqb5NfwdiaG7wVw2CIg2me+Z9TrDeI2b5KIXl+iBIXlYmJe6I7KI9T31r/DRqfJtz5lha0ksmAxtaerkiIjIX4ayR8N0CKSsKjEhbrSLVHWcqSM2mLh9uurLFdqFlcU1DJfszFmmGaZy13TEEErI98U5/jr6DwypclJyiBaio55hcGgBjkyQJIwP7dJN14YpF6Kq9q3MARTYQtlWpJYVebIPbrd8Dd2nDq1NFFKqrIIVRUcYCdBig2BP50a55pSWzOzqOohmSpU9x15hKEMVpjlCG3EwZFueox/nE9HZuFm1QSVTlIgCZukgZlYM+h76WbgboplqHSBADzIiQxKDuep/cRqDdncOljUzEFZQU8A4JH+0sQYJMnvn407TONJMj4UpqUalV5R2dSQIkp7duT0DVSskwCs9tOlYG8SyfRoVGAUSBKk9JN2c+vczpDs6m5pWjyVNoguWi9WZmEqKTjBYxBPTrgauVNxUKMVoGWJcx6z6sU6T+4ZjUzi29i1XuMalby0WDlFJYNibQTGcnJj0z01824w95uYBixJMj9kxHuGBjERrbbjb7qtJfy0BGSPaAOMKKdT1OQ+PX0r7LwzTCvBWArAllqMbe4H0i+gPY9NIx0cs6+nzY8cZalbYq8MNbuYUlVam9wUwSEFyke8HGPzj01t9lTICAhmBKm5gkoCQCABAyZ6AQJzI1nNl4dNEedSr5aVAsDAz9U+Y79YOfcNW9gu5D0wDtwjOrYUhiAwJnlQSPj64M6soptbmfVZo5cjlBUj618jT8xfwjXnyGn+jT8I79e2p9Gvd0r2PLK44fS6eWkdfZXr92vfkVP8AMX8I/hqfRqdKBCNnTGAigfzRobZ0z1RT/wAo1No00oEA2VOIsWP5o118lT8xfuGpdGo0r2BD8kSZsWfWBOgbNB0RRPXlGptGp0oFdtjTIjy0jr7I6+vTXT7VGiUU29JAMfD01No00oEA2VOZsWT3tH8Pf+/Xi7GmJimgnryjP7tWNGmlAhXaIOiKPsGuRsKck+WmevKM/u1Y0aUgQNsqZ6opn9kfw14NhTAIFNIPUWrB/dqxo0pAg+RU/wAxM/sj+GvTtE/MXHTAxqbRpSBX+Q05DeWkiYNokT1gxr19mhmUUz1lRnU+jSkCJdsoEBVAPaBH3a5GxpzPlpPraPh6an0aUgJOKbNFq7WEUTWbooH+4r+7TP5BT/Rp6eyvTr6apcY/LbT+mb+4r6aaUgRVNmjYKKfioOvF2NMTFNBPWFGe3p7h92p515OlIFc8NpH/AHVPGfZXqep6a6+RJEWLHpaP4amnXs6aUCD5DTmfLSf5o/hrr5Kn5i/cNSzrydNKBF8jSIsWP5o/hrn5vpfo0x05Vx+7VidGlIBo0aNSA0aNGgDRo0aANGjRoA0aNGgDRo0aANGjRoA0aNGgDRo0aANGjRoA0aNGgDRo0aAV8bpvdQdKbVfLqlmVSgMGlVpyL2UdXHfUm34jUdgp21WmD9ZjQgd82Vmb3YGmGiNAYnecY3dJaq00quT8pKsaNd2Rg9UUbYW1kgU4HoZyCSJ6HFd4gZPJZgjVbSy1mZ1U8gJgQSDcCbsCyb5OtdGiNAY+pxjdh2+jY2QwIobi2pdTUnBOAhJa2ZYwo5gSZ9x4g3C0qLCiBUd6iNTsqybFZ0sBggNYBJELfJi0qdTGo32yMysVUsk2kgErODB7SMY0Bk63H97idsRmSqpXYwtSmtt4AWbXfOQRSLZV+WFfFG7YOPI5lpklRS3FwI81QezQxoraIuiuOvlsW20ajTbIGZgqhmgMwAlgvST1MToDJb3ju6IUGjUUPBuSlXLIwYEoYVpAtKFjAa4FcTrYrojXugDRo0aANGjRoA0aNGgDRo0aANGjRoA0aNGgDRo0aANGjRoA0aNGgDRo0aANGjRoA0aNGgDRo0aANGjRoA0aNGgDRo0aANGjRoD/2Q=="/>
          <p:cNvSpPr>
            <a:spLocks noChangeAspect="1" noChangeArrowheads="1"/>
          </p:cNvSpPr>
          <p:nvPr/>
        </p:nvSpPr>
        <p:spPr bwMode="auto">
          <a:xfrm>
            <a:off x="63500" y="-846138"/>
            <a:ext cx="2590800" cy="1762126"/>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29700" name="Picture 4" descr="http://www.odonto-red.com.mx/Graficos/Caries.jpg"/>
          <p:cNvPicPr>
            <a:picLocks noChangeAspect="1" noChangeArrowheads="1"/>
          </p:cNvPicPr>
          <p:nvPr/>
        </p:nvPicPr>
        <p:blipFill>
          <a:blip r:embed="rId3" cstate="print"/>
          <a:srcRect/>
          <a:stretch>
            <a:fillRect/>
          </a:stretch>
        </p:blipFill>
        <p:spPr bwMode="auto">
          <a:xfrm>
            <a:off x="1907704" y="3212976"/>
            <a:ext cx="4933181" cy="335244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1484784"/>
            <a:ext cx="7799294" cy="936485"/>
          </a:xfrm>
        </p:spPr>
        <p:txBody>
          <a:bodyPr/>
          <a:lstStyle/>
          <a:p>
            <a:r>
              <a:rPr lang="es-MX"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ANQUILOSIS</a:t>
            </a:r>
            <a:r>
              <a:rPr lang="es-MX" dirty="0" smtClean="0"/>
              <a:t/>
            </a:r>
            <a:br>
              <a:rPr lang="es-MX" dirty="0" smtClean="0"/>
            </a:br>
            <a:endParaRPr lang="es-MX" dirty="0"/>
          </a:p>
        </p:txBody>
      </p:sp>
      <p:sp>
        <p:nvSpPr>
          <p:cNvPr id="3" name="2 Marcador de contenido"/>
          <p:cNvSpPr>
            <a:spLocks noGrp="1"/>
          </p:cNvSpPr>
          <p:nvPr>
            <p:ph idx="1"/>
          </p:nvPr>
        </p:nvSpPr>
        <p:spPr>
          <a:xfrm>
            <a:off x="0" y="1700808"/>
            <a:ext cx="9144000" cy="4968552"/>
          </a:xfrm>
        </p:spPr>
        <p:txBody>
          <a:bodyPr>
            <a:normAutofit/>
          </a:bodyPr>
          <a:lstStyle/>
          <a:p>
            <a:r>
              <a:rPr lang="es-MX" dirty="0" smtClean="0"/>
              <a:t>La anquilosis temporo-mandibular, es la fusión ósea, fibrosa o cartilaginosa de las superficies que conforman la articulación: cavidad glenoidea del temporal-cóndilo mandibular. La anquilosis puede presentarse en periodo de </a:t>
            </a:r>
            <a:r>
              <a:rPr lang="es-MX" dirty="0" smtClean="0"/>
              <a:t>crecimiento, </a:t>
            </a:r>
            <a:r>
              <a:rPr lang="es-MX" dirty="0" smtClean="0"/>
              <a:t>afectando la función mandibular y en ocasiones estética facial</a:t>
            </a:r>
            <a:r>
              <a:rPr lang="es-MX" dirty="0" smtClean="0"/>
              <a:t>.</a:t>
            </a:r>
          </a:p>
          <a:p>
            <a:pPr>
              <a:buNone/>
            </a:pPr>
            <a:endParaRPr lang="es-MX" dirty="0" smtClean="0"/>
          </a:p>
          <a:p>
            <a:r>
              <a:rPr lang="es-MX" b="1" u="sng" dirty="0" smtClean="0">
                <a:solidFill>
                  <a:srgbClr val="FF0000"/>
                </a:solidFill>
              </a:rPr>
              <a:t>ETIOLOGIA</a:t>
            </a:r>
            <a:r>
              <a:rPr lang="es-MX" dirty="0" smtClean="0"/>
              <a:t/>
            </a:r>
            <a:br>
              <a:rPr lang="es-MX" dirty="0" smtClean="0"/>
            </a:br>
            <a:r>
              <a:rPr lang="es-MX" dirty="0" smtClean="0"/>
              <a:t>Su causa puede ser una infección previa o una hemartrosis, producida por traumatismo, por degeneración articular, o por cirugía. En la anquilosis ósea no hay movimiento mandibular y en la fibrosa, los movimientos de apertura están limitados y los excéntricos totalmente abolidos.</a:t>
            </a:r>
          </a:p>
          <a:p>
            <a:endParaRPr lang="es-MX"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620688"/>
            <a:ext cx="7128792" cy="5976664"/>
          </a:xfrm>
        </p:spPr>
        <p:txBody>
          <a:bodyPr>
            <a:normAutofit fontScale="92500"/>
          </a:bodyPr>
          <a:lstStyle/>
          <a:p>
            <a:r>
              <a:rPr lang="es-MX" sz="2200" b="1" u="sng" dirty="0" smtClean="0">
                <a:solidFill>
                  <a:srgbClr val="FF0000"/>
                </a:solidFill>
              </a:rPr>
              <a:t>SIGNOS Y SINTOMAS </a:t>
            </a:r>
          </a:p>
          <a:p>
            <a:r>
              <a:rPr lang="es-MX" dirty="0" smtClean="0"/>
              <a:t>Dolor localizado en la articulación temporo-mandibular que aumenta en función y que a veces se irradia. </a:t>
            </a:r>
          </a:p>
          <a:p>
            <a:r>
              <a:rPr lang="es-MX" dirty="0" smtClean="0"/>
              <a:t>Dolor al masticar. </a:t>
            </a:r>
          </a:p>
          <a:p>
            <a:r>
              <a:rPr lang="es-MX" dirty="0" smtClean="0"/>
              <a:t>Chasquidos articulares al abrir o cerrar la boca. </a:t>
            </a:r>
          </a:p>
          <a:p>
            <a:r>
              <a:rPr lang="es-MX" dirty="0" smtClean="0"/>
              <a:t>Crepitación. </a:t>
            </a:r>
          </a:p>
          <a:p>
            <a:r>
              <a:rPr lang="es-MX" dirty="0" smtClean="0"/>
              <a:t>Bloqueos mandibulares de apertura o cierre. </a:t>
            </a:r>
          </a:p>
          <a:p>
            <a:r>
              <a:rPr lang="es-MX" dirty="0" smtClean="0"/>
              <a:t>Limitación de la apertura de la boca y sus movimientos </a:t>
            </a:r>
            <a:r>
              <a:rPr lang="es-MX" dirty="0" smtClean="0"/>
              <a:t>laterales.</a:t>
            </a:r>
            <a:endParaRPr lang="es-MX" dirty="0" smtClean="0"/>
          </a:p>
          <a:p>
            <a:r>
              <a:rPr lang="es-MX" dirty="0" smtClean="0"/>
              <a:t>Apretamiento nocturno (en caso de bruxismo). </a:t>
            </a:r>
          </a:p>
          <a:p>
            <a:r>
              <a:rPr lang="es-MX" dirty="0" err="1" smtClean="0"/>
              <a:t>Maloclusión</a:t>
            </a:r>
            <a:r>
              <a:rPr lang="es-MX" dirty="0" smtClean="0"/>
              <a:t> de los dientes (mordida abierta uní o bilateral) o mordida cruzada. </a:t>
            </a:r>
          </a:p>
          <a:p>
            <a:r>
              <a:rPr lang="es-MX" dirty="0" smtClean="0"/>
              <a:t>Asimetría facial por crecimiento anormal del cóndilo. </a:t>
            </a:r>
          </a:p>
          <a:p>
            <a:endParaRPr lang="es-MX" dirty="0"/>
          </a:p>
        </p:txBody>
      </p:sp>
      <p:pic>
        <p:nvPicPr>
          <p:cNvPr id="4" name="Picture 2" descr="http://t0.gstatic.com/images?q=tbn:ANd9GcQgSJQnZmwjfS7siIccDBEYlWINdsqLkGC5joswtRcMPYPOxqPA"/>
          <p:cNvPicPr>
            <a:picLocks noChangeAspect="1" noChangeArrowheads="1"/>
          </p:cNvPicPr>
          <p:nvPr/>
        </p:nvPicPr>
        <p:blipFill>
          <a:blip r:embed="rId2" cstate="print"/>
          <a:srcRect/>
          <a:stretch>
            <a:fillRect/>
          </a:stretch>
        </p:blipFill>
        <p:spPr bwMode="auto">
          <a:xfrm>
            <a:off x="7377457" y="1700808"/>
            <a:ext cx="1766543" cy="266429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72353" y="188259"/>
            <a:ext cx="7799294" cy="1584557"/>
          </a:xfrm>
        </p:spPr>
        <p:txBody>
          <a:bodyPr/>
          <a:lstStyle/>
          <a:p>
            <a:r>
              <a:rPr lang="es-MX" sz="400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LABIO LEPORINO Y PALADAR HENDIDO</a:t>
            </a:r>
            <a:r>
              <a:rPr lang="es-MX" sz="1000" dirty="0" smtClean="0"/>
              <a:t/>
            </a:r>
            <a:br>
              <a:rPr lang="es-MX" sz="1000" dirty="0" smtClean="0"/>
            </a:br>
            <a:endParaRPr lang="es-MX" sz="1000" dirty="0"/>
          </a:p>
        </p:txBody>
      </p:sp>
      <p:sp>
        <p:nvSpPr>
          <p:cNvPr id="3" name="2 Marcador de contenido"/>
          <p:cNvSpPr>
            <a:spLocks noGrp="1"/>
          </p:cNvSpPr>
          <p:nvPr>
            <p:ph idx="1"/>
          </p:nvPr>
        </p:nvSpPr>
        <p:spPr>
          <a:xfrm>
            <a:off x="179512" y="1772816"/>
            <a:ext cx="8640960" cy="4018385"/>
          </a:xfrm>
        </p:spPr>
        <p:txBody>
          <a:bodyPr>
            <a:normAutofit fontScale="92500" lnSpcReduction="20000"/>
          </a:bodyPr>
          <a:lstStyle/>
          <a:p>
            <a:r>
              <a:rPr lang="es-MX" dirty="0" smtClean="0"/>
              <a:t>El labio leporino y el paladar hendido se desarrollan en la etapa temprana del embarazo, cuando los lados del labio y del paladar no se fusionan como deberían. Un niño puede tener labio leporino, paladar hendido o ambos. El labio leporino y el paladar hendido juntos son más comunes en los niños que en las niñas</a:t>
            </a:r>
            <a:r>
              <a:rPr lang="es-MX" dirty="0" smtClean="0"/>
              <a:t>.</a:t>
            </a:r>
          </a:p>
          <a:p>
            <a:endParaRPr lang="es-MX" dirty="0" smtClean="0"/>
          </a:p>
          <a:p>
            <a:pPr>
              <a:buNone/>
            </a:pPr>
            <a:r>
              <a:rPr lang="es-MX" b="1" dirty="0" smtClean="0"/>
              <a:t>  </a:t>
            </a:r>
            <a:r>
              <a:rPr lang="es-MX" b="1" u="sng" dirty="0" smtClean="0">
                <a:solidFill>
                  <a:srgbClr val="FF0000"/>
                </a:solidFill>
              </a:rPr>
              <a:t> ETIOLOGIA</a:t>
            </a:r>
            <a:r>
              <a:rPr lang="es-MX" u="sng" dirty="0" smtClean="0">
                <a:solidFill>
                  <a:srgbClr val="FF0000"/>
                </a:solidFill>
              </a:rPr>
              <a:t> </a:t>
            </a:r>
            <a:endParaRPr lang="es-MX" u="sng" dirty="0" smtClean="0">
              <a:solidFill>
                <a:srgbClr val="FF0000"/>
              </a:solidFill>
            </a:endParaRPr>
          </a:p>
          <a:p>
            <a:r>
              <a:rPr lang="es-MX" dirty="0" smtClean="0"/>
              <a:t>La causa exacta del labio leporino y del paladar hendido no se </a:t>
            </a:r>
            <a:r>
              <a:rPr lang="es-MX" dirty="0" smtClean="0"/>
              <a:t>conoce bien, pero </a:t>
            </a:r>
            <a:r>
              <a:rPr lang="es-MX" dirty="0" smtClean="0"/>
              <a:t>son causados por múltiples genes heredados de ambos padres, así como también factores </a:t>
            </a:r>
            <a:r>
              <a:rPr lang="es-MX" dirty="0" smtClean="0"/>
              <a:t>ambientales.</a:t>
            </a:r>
            <a:endParaRPr lang="es-MX" dirty="0" smtClean="0"/>
          </a:p>
          <a:p>
            <a:pPr>
              <a:buNone/>
            </a:pPr>
            <a:r>
              <a:rPr lang="es-MX" dirty="0" smtClean="0"/>
              <a:t>  </a:t>
            </a:r>
            <a:r>
              <a:rPr lang="es-MX" u="sng" dirty="0" smtClean="0">
                <a:solidFill>
                  <a:srgbClr val="FF0000"/>
                </a:solidFill>
              </a:rPr>
              <a:t> </a:t>
            </a:r>
            <a:r>
              <a:rPr lang="es-MX" b="1" u="sng" dirty="0" smtClean="0">
                <a:solidFill>
                  <a:srgbClr val="FF0000"/>
                </a:solidFill>
              </a:rPr>
              <a:t>SINTOMAS</a:t>
            </a:r>
          </a:p>
          <a:p>
            <a:r>
              <a:rPr lang="es-MX" dirty="0" smtClean="0"/>
              <a:t>Son visibles en el primer examen medico.</a:t>
            </a:r>
            <a:endParaRPr lang="es-MX"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endParaRPr lang="es-MX"/>
          </a:p>
        </p:txBody>
      </p:sp>
      <p:sp>
        <p:nvSpPr>
          <p:cNvPr id="35844" name="AutoShape 4" descr="data:image/jpeg;base64,/9j/4AAQSkZJRgABAQAAAQABAAD/2wBDAAkGBwgHBgkIBwgKCgkLDRYPDQwMDRsUFRAWIB0iIiAdHx8kKDQsJCYxJx8fLT0tMTU3Ojo6Iys/RD84QzQ5Ojf/2wBDAQoKCg0MDRoPDxo3JR8lNzc3Nzc3Nzc3Nzc3Nzc3Nzc3Nzc3Nzc3Nzc3Nzc3Nzc3Nzc3Nzc3Nzc3Nzc3Nzc3Nzf/wAARCACgAHgDASIAAhEBAxEB/8QAGwAAAgMBAQEAAAAAAAAAAAAABAUCAwYABwH/xAA2EAACAQMDAwIEBAQGAwAAAAABAgMABBESITEFQVEiYQYTcYEUMkKRIzNyoRUkUrHB0UNigv/EABkBAAMBAQEAAAAAAAAAAAAAAAECAwQABf/EACERAAICAwEAAwEBAQAAAAAAAAABAhEDEiExIkFRE2GR/9oADAMBAAIRAxEAPwDcyDvUmvI4bfVIdxwO5qu6mWFCzfYeaTMzSuWfv2oSnqRx43MnPJJdy/Mk47DxXzQo4581LOhd+KBvr5I0OGxUPTdGNKkGrLGBuwzUzdxKN2ANeddc+Jjbx/5OVHnLYKEE6QO9Ze76/wBUvCfmXbhe4j2p1FizaXD2WXrVnETrnjXA3y1Bv8WdKTB/GxHPYNXi0jz4yXJH/s29VPrO5O57U2rJWj3GL4q6TKpP4yJd8EM1GQ9StJ1zBcRv/SwrwJWkGAfsasEkwOVLBuzCu1Os9/aRQuQ1VmXVxxXjHTvijq1i+108qd45TqGK9E6L8T2V3bRtcMtuzHSCzekmlaoa0Pyd6iwyM96ngMMg5HkVNkAXINcArQ11R4PtXV1ALLu5NxKT+kbKKqEiqDqIGO1fEAVS7cCsz8WdWNnayTowDj8o81Prds1Qgoqg/rHXY4CYkZdYUs2eEUck1guqfEVx1B3FszRw8Bv1MO59qXXXUXvowjFhqOZXPLn/AKFdHC040xLiM+nNVSr0lPJ9RKYYDO+iPOnz5psnTIyoABBHJoqyso4VAAyT3pmsIxkA1OeT8DDHfoj/AMLizsuT719PS1yPSp+1Plg34+9TMHsATUv6sr/JGabpadl0nPahnsJIz6WK77ZG379q1Ztsk5FUS23YAmisrOeJGTlsnffcN7kYP3qu3lktwYnwCraoywyAeK1X4P078eCaAuulCUjC7Dz3qkcq+yUsX4XdA+Kb3pzsk0rTIQSEffJHYH6VuOj/ABJY9WwkUgSU/wDjbY15lNYPEMHJQcHuKDMckUi4ZllBGhl2plT8E7H09vxglTzXVn/grrb9Ts3tLs5vINmP+odjXUUmC7GXULoJGVGABXlnxT1L/EL4xIxMUZxt3NPPizr4hia3t3zM4wSD+UVj7aL5koB7DP3roK+ls0qWqCrW0MjBdgNs5p7BEi7KBpUYUUFbLucbds0xtlLbDjzSzlwTHCwy3jwOPemESbDj71VBHsM/tRiqdI2rL6zVVHLGPG/ipCI+Ksj4GePNXgA9t6NHMEMJ3OKHMJBOeP8AemwQackZquWHAHpxXOINhUYx471CSIY+tHaeaqZR34oNDIWyQg7NuPNJ7+xXBOBpx27VopVweeaBulGkg7EUYSaYk4pgnw1c/h7u3ZWCzwkRvj9cZ4P2NdSq7V4Z0nhJVlYZx4zXVrbvpirV0ISXlkLyMWZjkk96NsdiS3fmg/y6fejbfcnHfaqPgPWNYGzsabWQGVH7UjiOnjim9g2kAnesszZjdGgtl2q8jbc8UFFd6F/KT4AqXzJ5TnTpFTSGbsIhl/jaD3o1gV32xQMMTK+psH60wDhk4o0FsiLpBs/Ir69xEy7MP3qlrUPlxnFVNZfXFdtIGqPrbsWXvVckZwTX21UxytGTsOM1dcxM0ZVdj2NCmxroWykaseaEuVyhqyRZYm9Y1D2qqWeN0wG39+aWmgbLwSXQBBBIyK6oX0oVzkbGurVB8Ms0rM6qkkE+MUxsoiyscbUFANRP7Cn/AE6HFvVJOicVZ0SDUqhQT2960FjZkgagSKD6dCitqbGSadxXEaDGf2rLKVujbCHLC7ezQAZUfvREtuqqdI3+vNDwXQJxocj6gVbPMSudEo+wP+1FPgH1gc7yK2ADt4r5BcuCVORv3qt7sK5yc481N50lVVQEudzgcUuxTVeUHwya3AycUdIgEIbvS63DIAXAoyW5VowqsR9qCkBxf0KHm+Tcs+ftVLXzyNsxO24FW31vJIfmL6gO3errQ24iUkDV47iujbOdLrKNDyqcgChpLND2GfenZeHRsFHnLUvuGAJ3XFNIVUzMdV6f6SVU11N52VxjINdXRyNAljTZgreNkcg9jWn6dGDCFJ55qieyUXTOVA1N+UDGKLtBhtI4FWyS4Z8cRgtrBIoyCMeDRC9OjbiSRfo1QgBztR8UTHG9ZL6bkuFMfSpFGYr+RSPIX/qpmxv2bT/iJf8ApiA/vTCG2bnFGR27KPVsDVExWhWnREOGnkaZ+wJ2okWyW+TgA0c7aY/QN/PilMjS3bnSSE8+a5pDRJCT5jEDgVZp24qmKAwPhuDxTiKKH8OWL+rGQMc0FFsMpJCaeQwMrH8hO9Rkt45j8xMA9jireoRiRNI3Bqm0RoJFjJJVuPahR3KIn8VCgEMkRx+mQac/Qj/mgrmbqDA5s1P9Mop9NAccUDNEy8CucmuMXReoz0kN25ybcKfJeupnNIy5BBrqTY7VinqUUkXUrlMehHxnxvULH+YaM+JYmj6tcoSQGcNVFquGJFXyOuGbArSY1thuBTa2Xj2pVbEF8U2tm3GOBUUbPocWkS6QxA2qM5AYknYV8Wf5cOe/aklzdSXEpjRvTnnzVLSRFJthlzKJF+XEd2OD9KW9bkTp1t82WRlAGfScYAq+SweGNJHJBYalIP8Af2oRzH1K2eS/ZTHGrxqD+snbP96MYuTplNlFWgex6pLcqglVycZAdMMB2zT61l141PoUDhtzSie3NpNDclSUKgMfceabxNazgPDIAMbhjxTV05tNCzrU1yrL+D0BP1kjJqcVrJFDHPJkksDqzzvVnVGihjI1qzHsKH6dcPeolvK5ATZVxStdCvFQ+jljkwueeKpuYRQN3BP06X1EkDcgnij1nWeFWHcUku+iR54J7uEEHI5rqvu+TXVMoKusyx3EsssSsSeWbPA8ULaqNOe1N+o9C6i9m6QhMsuNzuKSdOZwhjlBWWM6JFPIYU05Nq2Z8Oi+MRlAPVgCmlucYpdCNwRzTCGlTNLCbiQ/JOOwNKkdYRqY6R3J7UfOSqHHes/1NpdDKsZ557CqLrSQi5bLrrq891GYrRDHCDvK5xn6Cvi9Oe9tEie4WDQNUaM2Azc6mx4PFAWMZjuVW6KMcelh+XHbFaOGL0AhQU77VsjFRfyIy+cfiJpeu9YigNrJ0qOVhsWV8q3vSodTuIv53TriE5yflNkY+4rWFUR9vy1FgmScYFd/KLQ6lNeICsL3oktr817ljKBus2QR9qAa7nsLo3lvrALamjYYK+CKYPZWrTfNW2jL8k47/SpiI9QuBbSlVCqztIf0gChHH2hZycVt/wBCJeqR9QgE4Yl2/OG5ojpUv+RGrsxFZeAMhaNN8P6T5HmtB01SsATPfJrNkVSZRNaqid84BOK6qb9sscV1RH+jdxRh4189xWG+OOlT9Pu06tZRF1PpuI1HI7N9a9Eht2Q7L9BUOoWhubdon2Bqi/GeUpU7R5nYXMdwiyRtkNuKaw528V9ufhKS1meewJGo5aI/lP08GqoGYZVwVYHBB7VKS1f+HoY8imuBvyw60LPAgOWXUp2IomOTfBq9oxInGxG9UgwvgkeCKCYn5QkgcZ04/IfarbZZIn1WswaMjOljtir5o2iyrDK9jX2Lp8M6kxTiByNiT6fvWmOTcVx06vC1X1atdvnjJFDyvGh9UEhx2xXT9Lu7cEmRXBGxVs5/Y1CXp82Fw6rkbtr9qboVMX3V9PnTDCqLnd2O+PaqYv4rMis2lh/EduWHj6e1ET2Og5kmBFRjQO2iEYXzQeTXz0Om/ZeF0UAlf+GuI12HvR2Fgi7A1NUEMYAH0oHqF0D6V5HNZ5O+gXXwouZdRO+a6h4lluZVihBMjnAP+n3rqmoSfiC2l6e0FlUdqqkIfODURuMtUJNgSua7p5oOVDSBR3pL1/o7SMLmABZQMMOzeKf2yknXjirpFVkIYc80YTW1S8Kwlq+HmwkbJBGl12IPOaOs7lWGD25FNes9GWdzLFhZuAezEefrWVEn8V1U6biM6XjOxz4NUnhcHa8NkZKSHsiK2TjIIoV7RTwSv9Jqq1vg4wTgjYg8iiPngnNBBpoqbp7sP57j71Q/T8czSH/6xRbXBPeqJp/fem4FOf6BNYoW3y39RzRFvAqEEDAFVfPAzk/WgrzqZ/kwDLtwPHuaU52wjqV8Fb5ce7dh/wA1nuo3y2yFiS7eP9R8V9vb0QZjiPzbh/zN/wBe1ApAWbXMdTn+1FRv0RP8N/8AB9vEvTYbw+uaYamPj2+1dQfwbd6FeyY7D1p/yK6tsGlFUQknfT//2Q=="/>
          <p:cNvSpPr>
            <a:spLocks noChangeAspect="1" noChangeArrowheads="1"/>
          </p:cNvSpPr>
          <p:nvPr/>
        </p:nvSpPr>
        <p:spPr bwMode="auto">
          <a:xfrm>
            <a:off x="63500" y="-731838"/>
            <a:ext cx="1143000" cy="15240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35846" name="AutoShape 6" descr="data:image/jpeg;base64,/9j/4AAQSkZJRgABAQAAAQABAAD/2wBDAAkGBwgHBgkIBwgKCgkLDRYPDQwMDRsUFRAWIB0iIiAdHx8kKDQsJCYxJx8fLT0tMTU3Ojo6Iys/RD84QzQ5Ojf/2wBDAQoKCg0MDRoPDxo3JR8lNzc3Nzc3Nzc3Nzc3Nzc3Nzc3Nzc3Nzc3Nzc3Nzc3Nzc3Nzc3Nzc3Nzc3Nzc3Nzc3Nzf/wAARCACgAHgDASIAAhEBAxEB/8QAGwAAAgMBAQEAAAAAAAAAAAAABAUCAwYABwH/xAA2EAACAQMDAwIEBAQGAwAAAAABAgMABBESITEFQVEiYQYTcYEUMkKRIzNyoRUkUrHB0UNigv/EABkBAAMBAQEAAAAAAAAAAAAAAAECAwQABf/EACERAAICAwEAAwEBAQAAAAAAAAABAhEDEiExIkFRE2GR/9oADAMBAAIRAxEAPwDcyDvUmvI4bfVIdxwO5qu6mWFCzfYeaTMzSuWfv2oSnqRx43MnPJJdy/Mk47DxXzQo4581LOhd+KBvr5I0OGxUPTdGNKkGrLGBuwzUzdxKN2ANeddc+Jjbx/5OVHnLYKEE6QO9Ze76/wBUvCfmXbhe4j2p1FizaXD2WXrVnETrnjXA3y1Bv8WdKTB/GxHPYNXi0jz4yXJH/s29VPrO5O57U2rJWj3GL4q6TKpP4yJd8EM1GQ9StJ1zBcRv/SwrwJWkGAfsasEkwOVLBuzCu1Os9/aRQuQ1VmXVxxXjHTvijq1i+108qd45TqGK9E6L8T2V3bRtcMtuzHSCzekmlaoa0Pyd6iwyM96ngMMg5HkVNkAXINcArQ11R4PtXV1ALLu5NxKT+kbKKqEiqDqIGO1fEAVS7cCsz8WdWNnayTowDj8o81Prds1Qgoqg/rHXY4CYkZdYUs2eEUck1guqfEVx1B3FszRw8Bv1MO59qXXXUXvowjFhqOZXPLn/AKFdHC040xLiM+nNVSr0lPJ9RKYYDO+iPOnz5psnTIyoABBHJoqyso4VAAyT3pmsIxkA1OeT8DDHfoj/AMLizsuT719PS1yPSp+1Plg34+9TMHsATUv6sr/JGabpadl0nPahnsJIz6WK77ZG379q1Ztsk5FUS23YAmisrOeJGTlsnffcN7kYP3qu3lktwYnwCraoywyAeK1X4P078eCaAuulCUjC7Dz3qkcq+yUsX4XdA+Kb3pzsk0rTIQSEffJHYH6VuOj/ABJY9WwkUgSU/wDjbY15lNYPEMHJQcHuKDMckUi4ZllBGhl2plT8E7H09vxglTzXVn/grrb9Ts3tLs5vINmP+odjXUUmC7GXULoJGVGABXlnxT1L/EL4xIxMUZxt3NPPizr4hia3t3zM4wSD+UVj7aL5koB7DP3roK+ls0qWqCrW0MjBdgNs5p7BEi7KBpUYUUFbLucbds0xtlLbDjzSzlwTHCwy3jwOPemESbDj71VBHsM/tRiqdI2rL6zVVHLGPG/ipCI+Ksj4GePNXgA9t6NHMEMJ3OKHMJBOeP8AemwQackZquWHAHpxXOINhUYx471CSIY+tHaeaqZR34oNDIWyQg7NuPNJ7+xXBOBpx27VopVweeaBulGkg7EUYSaYk4pgnw1c/h7u3ZWCzwkRvj9cZ4P2NdSq7V4Z0nhJVlYZx4zXVrbvpirV0ISXlkLyMWZjkk96NsdiS3fmg/y6fejbfcnHfaqPgPWNYGzsabWQGVH7UjiOnjim9g2kAnesszZjdGgtl2q8jbc8UFFd6F/KT4AqXzJ5TnTpFTSGbsIhl/jaD3o1gV32xQMMTK+psH60wDhk4o0FsiLpBs/Ir69xEy7MP3qlrUPlxnFVNZfXFdtIGqPrbsWXvVckZwTX21UxytGTsOM1dcxM0ZVdj2NCmxroWykaseaEuVyhqyRZYm9Y1D2qqWeN0wG39+aWmgbLwSXQBBBIyK6oX0oVzkbGurVB8Ms0rM6qkkE+MUxsoiyscbUFANRP7Cn/AE6HFvVJOicVZ0SDUqhQT2960FjZkgagSKD6dCitqbGSadxXEaDGf2rLKVujbCHLC7ezQAZUfvREtuqqdI3+vNDwXQJxocj6gVbPMSudEo+wP+1FPgH1gc7yK2ADt4r5BcuCVORv3qt7sK5yc481N50lVVQEudzgcUuxTVeUHwya3AycUdIgEIbvS63DIAXAoyW5VowqsR9qCkBxf0KHm+Tcs+ftVLXzyNsxO24FW31vJIfmL6gO3errQ24iUkDV47iujbOdLrKNDyqcgChpLND2GfenZeHRsFHnLUvuGAJ3XFNIVUzMdV6f6SVU11N52VxjINdXRyNAljTZgreNkcg9jWn6dGDCFJ55qieyUXTOVA1N+UDGKLtBhtI4FWyS4Z8cRgtrBIoyCMeDRC9OjbiSRfo1QgBztR8UTHG9ZL6bkuFMfSpFGYr+RSPIX/qpmxv2bT/iJf8ApiA/vTCG2bnFGR27KPVsDVExWhWnREOGnkaZ+wJ2okWyW+TgA0c7aY/QN/PilMjS3bnSSE8+a5pDRJCT5jEDgVZp24qmKAwPhuDxTiKKH8OWL+rGQMc0FFsMpJCaeQwMrH8hO9Rkt45j8xMA9jireoRiRNI3Bqm0RoJFjJJVuPahR3KIn8VCgEMkRx+mQac/Qj/mgrmbqDA5s1P9Mop9NAccUDNEy8CucmuMXReoz0kN25ybcKfJeupnNIy5BBrqTY7VinqUUkXUrlMehHxnxvULH+YaM+JYmj6tcoSQGcNVFquGJFXyOuGbArSY1thuBTa2Xj2pVbEF8U2tm3GOBUUbPocWkS6QxA2qM5AYknYV8Wf5cOe/aklzdSXEpjRvTnnzVLSRFJthlzKJF+XEd2OD9KW9bkTp1t82WRlAGfScYAq+SweGNJHJBYalIP8Af2oRzH1K2eS/ZTHGrxqD+snbP96MYuTplNlFWgex6pLcqglVycZAdMMB2zT61l141PoUDhtzSie3NpNDclSUKgMfceabxNazgPDIAMbhjxTV05tNCzrU1yrL+D0BP1kjJqcVrJFDHPJkksDqzzvVnVGihjI1qzHsKH6dcPeolvK5ATZVxStdCvFQ+jljkwueeKpuYRQN3BP06X1EkDcgnij1nWeFWHcUku+iR54J7uEEHI5rqvu+TXVMoKusyx3EsssSsSeWbPA8ULaqNOe1N+o9C6i9m6QhMsuNzuKSdOZwhjlBWWM6JFPIYU05Nq2Z8Oi+MRlAPVgCmlucYpdCNwRzTCGlTNLCbiQ/JOOwNKkdYRqY6R3J7UfOSqHHes/1NpdDKsZ557CqLrSQi5bLrrq891GYrRDHCDvK5xn6Cvi9Oe9tEie4WDQNUaM2Azc6mx4PFAWMZjuVW6KMcelh+XHbFaOGL0AhQU77VsjFRfyIy+cfiJpeu9YigNrJ0qOVhsWV8q3vSodTuIv53TriE5yflNkY+4rWFUR9vy1FgmScYFd/KLQ6lNeICsL3oktr817ljKBus2QR9qAa7nsLo3lvrALamjYYK+CKYPZWrTfNW2jL8k47/SpiI9QuBbSlVCqztIf0gChHH2hZycVt/wBCJeqR9QgE4Yl2/OG5ojpUv+RGrsxFZeAMhaNN8P6T5HmtB01SsATPfJrNkVSZRNaqid84BOK6qb9sscV1RH+jdxRh4189xWG+OOlT9Pu06tZRF1PpuI1HI7N9a9Eht2Q7L9BUOoWhubdon2Bqi/GeUpU7R5nYXMdwiyRtkNuKaw528V9ufhKS1meewJGo5aI/lP08GqoGYZVwVYHBB7VKS1f+HoY8imuBvyw60LPAgOWXUp2IomOTfBq9oxInGxG9UgwvgkeCKCYn5QkgcZ04/IfarbZZIn1WswaMjOljtir5o2iyrDK9jX2Lp8M6kxTiByNiT6fvWmOTcVx06vC1X1atdvnjJFDyvGh9UEhx2xXT9Lu7cEmRXBGxVs5/Y1CXp82Fw6rkbtr9qboVMX3V9PnTDCqLnd2O+PaqYv4rMis2lh/EduWHj6e1ET2Og5kmBFRjQO2iEYXzQeTXz0Om/ZeF0UAlf+GuI12HvR2Fgi7A1NUEMYAH0oHqF0D6V5HNZ5O+gXXwouZdRO+a6h4lluZVihBMjnAP+n3rqmoSfiC2l6e0FlUdqqkIfODURuMtUJNgSua7p5oOVDSBR3pL1/o7SMLmABZQMMOzeKf2yknXjirpFVkIYc80YTW1S8Kwlq+HmwkbJBGl12IPOaOs7lWGD25FNes9GWdzLFhZuAezEefrWVEn8V1U6biM6XjOxz4NUnhcHa8NkZKSHsiK2TjIIoV7RTwSv9Jqq1vg4wTgjYg8iiPngnNBBpoqbp7sP57j71Q/T8czSH/6xRbXBPeqJp/fem4FOf6BNYoW3y39RzRFvAqEEDAFVfPAzk/WgrzqZ/kwDLtwPHuaU52wjqV8Fb5ce7dh/wA1nuo3y2yFiS7eP9R8V9vb0QZjiPzbh/zN/wBe1ApAWbXMdTn+1FRv0RP8N/8AB9vEvTYbw+uaYamPj2+1dQfwbd6FeyY7D1p/yK6tsGlFUQknfT//2Q=="/>
          <p:cNvSpPr>
            <a:spLocks noChangeAspect="1" noChangeArrowheads="1"/>
          </p:cNvSpPr>
          <p:nvPr/>
        </p:nvSpPr>
        <p:spPr bwMode="auto">
          <a:xfrm>
            <a:off x="63500" y="-731838"/>
            <a:ext cx="1143000" cy="15240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35848" name="Picture 8" descr="http://www.monografias.com/trabajos63/labio-leporino-paladar-hendido/labio-leporino-paladar-hendido_image004.jpg"/>
          <p:cNvPicPr>
            <a:picLocks noChangeAspect="1" noChangeArrowheads="1"/>
          </p:cNvPicPr>
          <p:nvPr/>
        </p:nvPicPr>
        <p:blipFill>
          <a:blip r:embed="rId2" cstate="print"/>
          <a:srcRect/>
          <a:stretch>
            <a:fillRect/>
          </a:stretch>
        </p:blipFill>
        <p:spPr bwMode="auto">
          <a:xfrm>
            <a:off x="755576" y="620688"/>
            <a:ext cx="2508870" cy="3345160"/>
          </a:xfrm>
          <a:prstGeom prst="rect">
            <a:avLst/>
          </a:prstGeom>
          <a:noFill/>
        </p:spPr>
      </p:pic>
      <p:pic>
        <p:nvPicPr>
          <p:cNvPr id="35850" name="Picture 10" descr="http://t3.gstatic.com/images?q=tbn:ANd9GcSN3q6Gsz1bxBiK0oj7O9bh1NdB5VHtk5RuoIpJspnTZrjYjNw"/>
          <p:cNvPicPr>
            <a:picLocks noChangeAspect="1" noChangeArrowheads="1"/>
          </p:cNvPicPr>
          <p:nvPr/>
        </p:nvPicPr>
        <p:blipFill>
          <a:blip r:embed="rId3" cstate="print"/>
          <a:srcRect/>
          <a:stretch>
            <a:fillRect/>
          </a:stretch>
        </p:blipFill>
        <p:spPr bwMode="auto">
          <a:xfrm>
            <a:off x="4499992" y="2996952"/>
            <a:ext cx="3643605" cy="288032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332656"/>
            <a:ext cx="7799294" cy="1649506"/>
          </a:xfrm>
        </p:spPr>
        <p:txBody>
          <a:bodyPr/>
          <a:lstStyle/>
          <a:p>
            <a:r>
              <a:rPr lang="es-MX" sz="440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MUCOSITIS</a:t>
            </a:r>
            <a:r>
              <a:rPr lang="es-MX" sz="4400" dirty="0" smtClean="0"/>
              <a:t/>
            </a:r>
            <a:br>
              <a:rPr lang="es-MX" sz="4400" dirty="0" smtClean="0"/>
            </a:br>
            <a:endParaRPr lang="es-MX" sz="4400" dirty="0"/>
          </a:p>
        </p:txBody>
      </p:sp>
      <p:sp>
        <p:nvSpPr>
          <p:cNvPr id="3" name="2 Marcador de contenido"/>
          <p:cNvSpPr>
            <a:spLocks noGrp="1"/>
          </p:cNvSpPr>
          <p:nvPr>
            <p:ph idx="1"/>
          </p:nvPr>
        </p:nvSpPr>
        <p:spPr>
          <a:xfrm>
            <a:off x="323528" y="1700808"/>
            <a:ext cx="7867972" cy="4090393"/>
          </a:xfrm>
        </p:spPr>
        <p:txBody>
          <a:bodyPr>
            <a:normAutofit fontScale="92500" lnSpcReduction="10000"/>
          </a:bodyPr>
          <a:lstStyle/>
          <a:p>
            <a:r>
              <a:rPr lang="es-MX" dirty="0" smtClean="0"/>
              <a:t>Es la hinchazón, irritación y ulceración de las células mucosas que revisten el tracto digestivo. Puede desarrollarse desde la boca hasta el ano </a:t>
            </a:r>
            <a:endParaRPr lang="es-MX" dirty="0" smtClean="0"/>
          </a:p>
          <a:p>
            <a:endParaRPr lang="es-MX" dirty="0" smtClean="0"/>
          </a:p>
          <a:p>
            <a:pPr>
              <a:buNone/>
            </a:pPr>
            <a:r>
              <a:rPr lang="es-MX" sz="2200" b="1" u="sng" dirty="0" smtClean="0">
                <a:solidFill>
                  <a:srgbClr val="FF0000"/>
                </a:solidFill>
              </a:rPr>
              <a:t>	</a:t>
            </a:r>
            <a:r>
              <a:rPr lang="es-MX" sz="2200" b="1" u="sng" dirty="0" smtClean="0">
                <a:solidFill>
                  <a:srgbClr val="FF0000"/>
                </a:solidFill>
              </a:rPr>
              <a:t>ETIOLOGÍA </a:t>
            </a:r>
            <a:endParaRPr lang="es-MX" sz="2200" b="1" u="sng" dirty="0" smtClean="0">
              <a:solidFill>
                <a:srgbClr val="FF0000"/>
              </a:solidFill>
            </a:endParaRPr>
          </a:p>
          <a:p>
            <a:r>
              <a:rPr lang="es-MX" dirty="0" smtClean="0"/>
              <a:t>Es un efecto secundario de las quimioterapias y es causado por que los agentes de la quimioterapia no distinguen entre las células saludables y las células cancerosas, por lo tanto las células del tracto digestivo pueden ser destruidas con más facilidad ya que estas se reproducen mas rápidamente y con mas facilidad que el resto de las células del cuerpo, por lo tanto se desintegra el revestimiento de protección. </a:t>
            </a:r>
          </a:p>
          <a:p>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124744"/>
            <a:ext cx="7867972" cy="3733800"/>
          </a:xfrm>
        </p:spPr>
        <p:txBody>
          <a:bodyPr/>
          <a:lstStyle/>
          <a:p>
            <a:pPr>
              <a:buNone/>
            </a:pPr>
            <a:r>
              <a:rPr lang="es-MX" b="1" dirty="0" smtClean="0"/>
              <a:t>    </a:t>
            </a:r>
            <a:r>
              <a:rPr lang="es-MX" b="1" u="sng" dirty="0" smtClean="0">
                <a:solidFill>
                  <a:srgbClr val="FF0000"/>
                </a:solidFill>
              </a:rPr>
              <a:t>SIGNOS </a:t>
            </a:r>
            <a:r>
              <a:rPr lang="es-MX" b="1" u="sng" dirty="0" smtClean="0">
                <a:solidFill>
                  <a:srgbClr val="FF0000"/>
                </a:solidFill>
              </a:rPr>
              <a:t>Y SÍNTOMAS </a:t>
            </a:r>
          </a:p>
          <a:p>
            <a:r>
              <a:rPr lang="es-MX" dirty="0" smtClean="0"/>
              <a:t>- Atípica a los alimentos muy fríos o muy calientes.</a:t>
            </a:r>
          </a:p>
          <a:p>
            <a:r>
              <a:rPr lang="es-MX" dirty="0" smtClean="0"/>
              <a:t>- Sequedad inusual de la boca. </a:t>
            </a:r>
          </a:p>
          <a:p>
            <a:r>
              <a:rPr lang="es-MX" dirty="0" smtClean="0"/>
              <a:t>- Fiebre. </a:t>
            </a:r>
          </a:p>
          <a:p>
            <a:endParaRPr lang="es-MX" dirty="0"/>
          </a:p>
        </p:txBody>
      </p:sp>
      <p:pic>
        <p:nvPicPr>
          <p:cNvPr id="5124" name="Picture 4" descr="http://t2.gstatic.com/images?q=tbn:ANd9GcQzFmyj-SASuh8TMEVkpPFHjNWUSLjUv2GOHbH8zugjGt0Tk8wx"/>
          <p:cNvPicPr>
            <a:picLocks noChangeAspect="1" noChangeArrowheads="1"/>
          </p:cNvPicPr>
          <p:nvPr/>
        </p:nvPicPr>
        <p:blipFill>
          <a:blip r:embed="rId2" cstate="print"/>
          <a:srcRect/>
          <a:stretch>
            <a:fillRect/>
          </a:stretch>
        </p:blipFill>
        <p:spPr bwMode="auto">
          <a:xfrm>
            <a:off x="4644008" y="3535273"/>
            <a:ext cx="3531096" cy="2269991"/>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548680"/>
            <a:ext cx="7799294" cy="1461247"/>
          </a:xfrm>
        </p:spPr>
        <p:txBody>
          <a:bodyPr/>
          <a:lstStyle/>
          <a:p>
            <a:r>
              <a:rPr lang="es-MX" sz="400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NEUMONÍA POR MYCOPLASMA PNEUMONIAE</a:t>
            </a:r>
            <a:r>
              <a:rPr lang="es-MX" sz="2800" dirty="0" smtClean="0"/>
              <a:t/>
            </a:r>
            <a:br>
              <a:rPr lang="es-MX" sz="2800" dirty="0" smtClean="0"/>
            </a:br>
            <a:endParaRPr lang="es-MX" sz="2800" dirty="0"/>
          </a:p>
        </p:txBody>
      </p:sp>
      <p:sp>
        <p:nvSpPr>
          <p:cNvPr id="3" name="2 Marcador de contenido"/>
          <p:cNvSpPr>
            <a:spLocks noGrp="1"/>
          </p:cNvSpPr>
          <p:nvPr>
            <p:ph idx="1"/>
          </p:nvPr>
        </p:nvSpPr>
        <p:spPr>
          <a:xfrm>
            <a:off x="323528" y="1844824"/>
            <a:ext cx="8352928" cy="4752528"/>
          </a:xfrm>
        </p:spPr>
        <p:txBody>
          <a:bodyPr>
            <a:normAutofit fontScale="85000" lnSpcReduction="10000"/>
          </a:bodyPr>
          <a:lstStyle/>
          <a:p>
            <a:r>
              <a:rPr lang="es-MX" dirty="0" smtClean="0"/>
              <a:t>Es una enfermedad respiratoria (pulmonar) causada por una bacteria llamada </a:t>
            </a:r>
            <a:r>
              <a:rPr lang="es-MX" dirty="0" err="1" smtClean="0"/>
              <a:t>mycoplasma</a:t>
            </a:r>
            <a:r>
              <a:rPr lang="es-MX" dirty="0" smtClean="0"/>
              <a:t> </a:t>
            </a:r>
            <a:r>
              <a:rPr lang="es-MX" dirty="0" err="1" smtClean="0"/>
              <a:t>pneumoniae</a:t>
            </a:r>
            <a:r>
              <a:rPr lang="es-MX" dirty="0" smtClean="0"/>
              <a:t>.</a:t>
            </a:r>
          </a:p>
          <a:p>
            <a:pPr>
              <a:buNone/>
            </a:pPr>
            <a:r>
              <a:rPr lang="es-MX" b="1" u="sng" dirty="0" smtClean="0">
                <a:solidFill>
                  <a:srgbClr val="FF0000"/>
                </a:solidFill>
              </a:rPr>
              <a:t>ETIOLOGÍA</a:t>
            </a:r>
            <a:endParaRPr lang="es-MX" u="sng" dirty="0" smtClean="0">
              <a:solidFill>
                <a:srgbClr val="FF0000"/>
              </a:solidFill>
            </a:endParaRPr>
          </a:p>
          <a:p>
            <a:r>
              <a:rPr lang="es-MX" dirty="0" smtClean="0"/>
              <a:t>Generalmente se presenta en niños mayores y adultos. Las personas más propensas a adquirir esta enfermedad son aquellas que tienen contacto o que son más cercanas a áreas concurridas como escuelas y hogares de personas abandonadas. En muchas ocasiones no se pueden identificar los factores de riesgo o las causas de esta enfermedad.</a:t>
            </a:r>
          </a:p>
          <a:p>
            <a:pPr>
              <a:buNone/>
            </a:pPr>
            <a:r>
              <a:rPr lang="es-MX" b="1" u="sng" dirty="0" smtClean="0">
                <a:solidFill>
                  <a:srgbClr val="FF0000"/>
                </a:solidFill>
              </a:rPr>
              <a:t>SIGNOS Y SÍNTOMAS</a:t>
            </a:r>
            <a:endParaRPr lang="es-MX" u="sng" dirty="0" smtClean="0">
              <a:solidFill>
                <a:srgbClr val="FF0000"/>
              </a:solidFill>
            </a:endParaRPr>
          </a:p>
          <a:p>
            <a:r>
              <a:rPr lang="es-MX" dirty="0" smtClean="0"/>
              <a:t>- Dolor de cabeza </a:t>
            </a:r>
            <a:br>
              <a:rPr lang="es-MX" dirty="0" smtClean="0"/>
            </a:br>
            <a:r>
              <a:rPr lang="es-MX" dirty="0" smtClean="0"/>
              <a:t>- </a:t>
            </a:r>
            <a:r>
              <a:rPr lang="es-MX" dirty="0" smtClean="0">
                <a:hlinkClick r:id="rId2"/>
              </a:rPr>
              <a:t>Fiebre</a:t>
            </a:r>
            <a:r>
              <a:rPr lang="es-MX" dirty="0" smtClean="0"/>
              <a:t>, puede ser alta </a:t>
            </a:r>
            <a:br>
              <a:rPr lang="es-MX" dirty="0" smtClean="0"/>
            </a:br>
            <a:r>
              <a:rPr lang="es-MX" dirty="0" smtClean="0"/>
              <a:t>- Escalofríos </a:t>
            </a:r>
            <a:br>
              <a:rPr lang="es-MX" dirty="0" smtClean="0"/>
            </a:br>
            <a:r>
              <a:rPr lang="es-MX" dirty="0" smtClean="0"/>
              <a:t>- </a:t>
            </a:r>
            <a:r>
              <a:rPr lang="es-MX" dirty="0" smtClean="0">
                <a:hlinkClick r:id="rId3"/>
              </a:rPr>
              <a:t>Sudoración excesiva</a:t>
            </a:r>
            <a:r>
              <a:rPr lang="es-MX" dirty="0" smtClean="0"/>
              <a:t> </a:t>
            </a:r>
            <a:br>
              <a:rPr lang="es-MX" dirty="0" smtClean="0"/>
            </a:br>
            <a:r>
              <a:rPr lang="es-MX" dirty="0" smtClean="0"/>
              <a:t>- </a:t>
            </a:r>
            <a:r>
              <a:rPr lang="es-MX" dirty="0" smtClean="0">
                <a:hlinkClick r:id="rId4"/>
              </a:rPr>
              <a:t>Tos</a:t>
            </a:r>
            <a:r>
              <a:rPr lang="es-MX" dirty="0" smtClean="0"/>
              <a:t>: generalmente seca, sin flema ni sangre. </a:t>
            </a:r>
            <a:br>
              <a:rPr lang="es-MX" dirty="0" smtClean="0"/>
            </a:br>
            <a:r>
              <a:rPr lang="es-MX" dirty="0" smtClean="0"/>
              <a:t>- </a:t>
            </a:r>
            <a:r>
              <a:rPr lang="es-MX" dirty="0" smtClean="0">
                <a:hlinkClick r:id="rId5"/>
              </a:rPr>
              <a:t>Dolor en el pecho</a:t>
            </a:r>
            <a:r>
              <a:rPr lang="es-MX" dirty="0" smtClean="0"/>
              <a:t> </a:t>
            </a:r>
            <a:br>
              <a:rPr lang="es-MX" dirty="0" smtClean="0"/>
            </a:br>
            <a:r>
              <a:rPr lang="es-MX" dirty="0" smtClean="0"/>
              <a:t>- Irritación de la garganta</a:t>
            </a:r>
          </a:p>
          <a:p>
            <a:endParaRPr lang="es-MX" dirty="0" smtClean="0"/>
          </a:p>
          <a:p>
            <a:endParaRPr lang="es-MX" dirty="0"/>
          </a:p>
        </p:txBody>
      </p:sp>
    </p:spTree>
  </p:cSld>
  <p:clrMapOvr>
    <a:masterClrMapping/>
  </p:clrMapOvr>
</p:sld>
</file>

<file path=ppt/theme/theme1.xml><?xml version="1.0" encoding="utf-8"?>
<a:theme xmlns:a="http://schemas.openxmlformats.org/drawingml/2006/main" name="Fresh">
  <a:themeElements>
    <a:clrScheme name="Fresh">
      <a:dk1>
        <a:sysClr val="windowText" lastClr="000000"/>
      </a:dk1>
      <a:lt1>
        <a:sysClr val="window" lastClr="FFFFFF"/>
      </a:lt1>
      <a:dk2>
        <a:srgbClr val="89C540"/>
      </a:dk2>
      <a:lt2>
        <a:srgbClr val="F0E5B6"/>
      </a:lt2>
      <a:accent1>
        <a:srgbClr val="3B4F18"/>
      </a:accent1>
      <a:accent2>
        <a:srgbClr val="CCC834"/>
      </a:accent2>
      <a:accent3>
        <a:srgbClr val="F49AE1"/>
      </a:accent3>
      <a:accent4>
        <a:srgbClr val="2AC9DE"/>
      </a:accent4>
      <a:accent5>
        <a:srgbClr val="927B74"/>
      </a:accent5>
      <a:accent6>
        <a:srgbClr val="769F11"/>
      </a:accent6>
      <a:hlink>
        <a:srgbClr val="0A6A21"/>
      </a:hlink>
      <a:folHlink>
        <a:srgbClr val="406EA5"/>
      </a:folHlink>
    </a:clrScheme>
    <a:fontScheme name="Fresh">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resh">
      <a:fillStyleLst>
        <a:solidFill>
          <a:schemeClr val="phClr"/>
        </a:solidFill>
        <a:solidFill>
          <a:schemeClr val="phClr">
            <a:tint val="70000"/>
            <a:satMod val="115000"/>
          </a:schemeClr>
        </a:solidFill>
        <a:solidFill>
          <a:schemeClr val="phClr">
            <a:shade val="80000"/>
            <a:satMod val="115000"/>
          </a:schemeClr>
        </a:solidFill>
      </a:fillStyleLst>
      <a:lnStyleLst>
        <a:ln w="25400" cap="flat" cmpd="sng" algn="ctr">
          <a:solidFill>
            <a:schemeClr val="phClr">
              <a:shade val="95000"/>
              <a:satMod val="105000"/>
            </a:schemeClr>
          </a:solidFill>
          <a:prstDash val="solid"/>
          <a:miter/>
        </a:ln>
        <a:ln w="50800" cap="flat" cmpd="sng" algn="ctr">
          <a:solidFill>
            <a:schemeClr val="phClr"/>
          </a:solidFill>
          <a:prstDash val="solid"/>
          <a:miter/>
        </a:ln>
        <a:ln w="76200" cap="flat" cmpd="thickThin" algn="ctr">
          <a:solidFill>
            <a:schemeClr val="phClr">
              <a:alpha val="80000"/>
            </a:schemeClr>
          </a:solidFill>
          <a:prstDash val="solid"/>
          <a:miter/>
        </a:ln>
      </a:lnStyleLst>
      <a:effectStyleLst>
        <a:effectStyle>
          <a:effectLst/>
        </a:effectStyle>
        <a:effectStyle>
          <a:effectLst>
            <a:outerShdw blurRad="63500" sx="101000" sy="101000" rotWithShape="0">
              <a:srgbClr val="FFFFFF">
                <a:alpha val="50000"/>
              </a:srgbClr>
            </a:outerShdw>
          </a:effectLst>
        </a:effectStyle>
        <a:effectStyle>
          <a:effectLst>
            <a:innerShdw blurRad="101600">
              <a:srgbClr val="FFFFFF">
                <a:alpha val="75000"/>
              </a:srgbClr>
            </a:innerShdw>
            <a:outerShdw blurRad="63500" sx="101000" sy="101000" rotWithShape="0">
              <a:srgbClr val="FFFFFF">
                <a:alpha val="50000"/>
              </a:srgbClr>
            </a:outerShdw>
            <a:reflection blurRad="12700" stA="30000" endPos="35000" dist="38100" dir="5400000" sy="-100000" rotWithShape="0"/>
          </a:effectLst>
          <a:scene3d>
            <a:camera prst="orthographicFront">
              <a:rot lat="0" lon="0" rev="0"/>
            </a:camera>
            <a:lightRig rig="balanced" dir="t">
              <a:rot lat="0" lon="0" rev="30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Fresco</Template>
  <TotalTime>137</TotalTime>
  <Words>1246</Words>
  <Application>Microsoft Office PowerPoint</Application>
  <PresentationFormat>Presentación en pantalla (4:3)</PresentationFormat>
  <Paragraphs>99</Paragraphs>
  <Slides>25</Slides>
  <Notes>1</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Fresh</vt:lpstr>
      <vt:lpstr>PATOLOGÍAS MÁS FRECUENTES DEL APARATO ESTOMATOGNÁTICO</vt:lpstr>
      <vt:lpstr>Diapositiva 2</vt:lpstr>
      <vt:lpstr>ANQUILOSIS </vt:lpstr>
      <vt:lpstr>Diapositiva 4</vt:lpstr>
      <vt:lpstr>LABIO LEPORINO Y PALADAR HENDIDO </vt:lpstr>
      <vt:lpstr>Diapositiva 6</vt:lpstr>
      <vt:lpstr>MUCOSITIS </vt:lpstr>
      <vt:lpstr>Diapositiva 8</vt:lpstr>
      <vt:lpstr>NEUMONÍA POR MYCOPLASMA PNEUMONIAE </vt:lpstr>
      <vt:lpstr>Diapositiva 10</vt:lpstr>
      <vt:lpstr>GINGIVITIS </vt:lpstr>
      <vt:lpstr>Diapositiva 12</vt:lpstr>
      <vt:lpstr>ENFERMEDAD DE LAS TRINCHERAS </vt:lpstr>
      <vt:lpstr>Diapositiva 14</vt:lpstr>
      <vt:lpstr>PERIODONTITIS </vt:lpstr>
      <vt:lpstr>Diapositiva 16</vt:lpstr>
      <vt:lpstr>HIPERPLASIA CONDILAR </vt:lpstr>
      <vt:lpstr>Diapositiva 18</vt:lpstr>
      <vt:lpstr> PARALISIS FACIAL DE BELL</vt:lpstr>
      <vt:lpstr>Diapositiva 20</vt:lpstr>
      <vt:lpstr>PARALISIS FACIAL PERIFERICA </vt:lpstr>
      <vt:lpstr>Diapositiva 22</vt:lpstr>
      <vt:lpstr>Diapositiva 23</vt:lpstr>
      <vt:lpstr>CARIES</vt:lpstr>
      <vt:lpstr>Diapositiva 25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PATOLOGÍAS MÁS FRECUENTES DEL APARATO ESTOMATOGNÁTICO</dc:title>
  <dc:creator>hola</dc:creator>
  <cp:lastModifiedBy>hola</cp:lastModifiedBy>
  <cp:revision>19</cp:revision>
  <dcterms:created xsi:type="dcterms:W3CDTF">2012-04-02T03:17:38Z</dcterms:created>
  <dcterms:modified xsi:type="dcterms:W3CDTF">2012-04-02T05:35:00Z</dcterms:modified>
</cp:coreProperties>
</file>