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5" r:id="rId4"/>
    <p:sldId id="260" r:id="rId5"/>
    <p:sldId id="266" r:id="rId6"/>
    <p:sldId id="261" r:id="rId7"/>
    <p:sldId id="262" r:id="rId8"/>
    <p:sldId id="264" r:id="rId9"/>
    <p:sldId id="267" r:id="rId10"/>
    <p:sldId id="268" r:id="rId11"/>
    <p:sldId id="269" r:id="rId12"/>
    <p:sldId id="270" r:id="rId13"/>
    <p:sldId id="271" r:id="rId14"/>
    <p:sldId id="272" r:id="rId15"/>
    <p:sldId id="273" r:id="rId16"/>
    <p:sldId id="274" r:id="rId17"/>
    <p:sldId id="275"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DF0BE08-1CB0-42BD-998E-9A608F9236F0}" type="datetimeFigureOut">
              <a:rPr lang="es-MX" smtClean="0"/>
              <a:t>02/05/2012</a:t>
            </a:fld>
            <a:endParaRPr lang="es-MX"/>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MX"/>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3524385-20A0-4FE5-96BF-3FB923D598C6}" type="slidenum">
              <a:rPr lang="es-MX" smtClean="0"/>
              <a:t>‹Nº›</a:t>
            </a:fld>
            <a:endParaRPr lang="es-MX"/>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DF0BE08-1CB0-42BD-998E-9A608F9236F0}" type="datetimeFigureOut">
              <a:rPr lang="es-MX" smtClean="0"/>
              <a:t>02/05/2012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3524385-20A0-4FE5-96BF-3FB923D598C6}"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DF0BE08-1CB0-42BD-998E-9A608F9236F0}" type="datetimeFigureOut">
              <a:rPr lang="es-MX" smtClean="0"/>
              <a:t>02/05/2012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3524385-20A0-4FE5-96BF-3FB923D598C6}"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F0BE08-1CB0-42BD-998E-9A608F9236F0}" type="datetimeFigureOut">
              <a:rPr lang="es-MX" smtClean="0"/>
              <a:t>02/05/2012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3524385-20A0-4FE5-96BF-3FB923D598C6}"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F0BE08-1CB0-42BD-998E-9A608F9236F0}" type="datetimeFigureOut">
              <a:rPr lang="es-MX" smtClean="0"/>
              <a:t>02/05/2012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3524385-20A0-4FE5-96BF-3FB923D598C6}"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DDF0BE08-1CB0-42BD-998E-9A608F9236F0}" type="datetimeFigureOut">
              <a:rPr lang="es-MX" smtClean="0"/>
              <a:t>02/05/2012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3524385-20A0-4FE5-96BF-3FB923D598C6}" type="slidenum">
              <a:rPr lang="es-MX" smtClean="0"/>
              <a:t>‹Nº›</a:t>
            </a:fld>
            <a:endParaRPr lang="es-MX"/>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DF0BE08-1CB0-42BD-998E-9A608F9236F0}" type="datetimeFigureOut">
              <a:rPr lang="es-MX" smtClean="0"/>
              <a:t>02/05/2012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3524385-20A0-4FE5-96BF-3FB923D598C6}"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DF0BE08-1CB0-42BD-998E-9A608F9236F0}" type="datetimeFigureOut">
              <a:rPr lang="es-MX" smtClean="0"/>
              <a:t>02/05/2012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3524385-20A0-4FE5-96BF-3FB923D598C6}"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0BE08-1CB0-42BD-998E-9A608F9236F0}" type="datetimeFigureOut">
              <a:rPr lang="es-MX" smtClean="0"/>
              <a:t>02/05/2012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3524385-20A0-4FE5-96BF-3FB923D598C6}"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DF0BE08-1CB0-42BD-998E-9A608F9236F0}" type="datetimeFigureOut">
              <a:rPr lang="es-MX" smtClean="0"/>
              <a:t>02/05/2012</a:t>
            </a:fld>
            <a:endParaRPr lang="es-MX"/>
          </a:p>
        </p:txBody>
      </p:sp>
      <p:sp>
        <p:nvSpPr>
          <p:cNvPr id="7" name="Slide Number Placeholder 6"/>
          <p:cNvSpPr>
            <a:spLocks noGrp="1"/>
          </p:cNvSpPr>
          <p:nvPr>
            <p:ph type="sldNum" sz="quarter" idx="12"/>
          </p:nvPr>
        </p:nvSpPr>
        <p:spPr/>
        <p:txBody>
          <a:bodyPr/>
          <a:lstStyle/>
          <a:p>
            <a:fld id="{13524385-20A0-4FE5-96BF-3FB923D598C6}" type="slidenum">
              <a:rPr lang="es-MX" smtClean="0"/>
              <a:t>‹Nº›</a:t>
            </a:fld>
            <a:endParaRPr lang="es-MX"/>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MX"/>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F0BE08-1CB0-42BD-998E-9A608F9236F0}" type="datetimeFigureOut">
              <a:rPr lang="es-MX" smtClean="0"/>
              <a:t>02/05/2012</a:t>
            </a:fld>
            <a:endParaRPr lang="es-MX"/>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MX"/>
          </a:p>
        </p:txBody>
      </p:sp>
      <p:sp>
        <p:nvSpPr>
          <p:cNvPr id="7" name="Slide Number Placeholder 6"/>
          <p:cNvSpPr>
            <a:spLocks noGrp="1"/>
          </p:cNvSpPr>
          <p:nvPr>
            <p:ph type="sldNum" sz="quarter" idx="12"/>
          </p:nvPr>
        </p:nvSpPr>
        <p:spPr/>
        <p:txBody>
          <a:bodyPr/>
          <a:lstStyle/>
          <a:p>
            <a:fld id="{13524385-20A0-4FE5-96BF-3FB923D598C6}"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DF0BE08-1CB0-42BD-998E-9A608F9236F0}" type="datetimeFigureOut">
              <a:rPr lang="es-MX" smtClean="0"/>
              <a:t>02/05/2012</a:t>
            </a:fld>
            <a:endParaRPr lang="es-MX"/>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MX"/>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3524385-20A0-4FE5-96BF-3FB923D598C6}"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5" y="3068960"/>
            <a:ext cx="7579176" cy="1341676"/>
          </a:xfrm>
        </p:spPr>
        <p:txBody>
          <a:bodyPr>
            <a:noAutofit/>
          </a:bodyPr>
          <a:lstStyle/>
          <a:p>
            <a:pPr algn="ctr"/>
            <a:r>
              <a:rPr lang="es-MX" sz="4400" b="1" dirty="0">
                <a:solidFill>
                  <a:schemeClr val="accent1">
                    <a:lumMod val="75000"/>
                  </a:schemeClr>
                </a:solidFill>
                <a:latin typeface="AR CENA" pitchFamily="2" charset="0"/>
              </a:rPr>
              <a:t>patologías más frecuentes del aparato estomatognático</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202" y="-99392"/>
            <a:ext cx="1857375" cy="24574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40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332656"/>
            <a:ext cx="6777317" cy="5499973"/>
          </a:xfrm>
        </p:spPr>
        <p:txBody>
          <a:bodyPr>
            <a:normAutofit fontScale="62500" lnSpcReduction="20000"/>
          </a:bodyPr>
          <a:lstStyle/>
          <a:p>
            <a:r>
              <a:rPr lang="es-MX" b="1" dirty="0"/>
              <a:t>ENFERMEDAD DE LAS TRINCHERAS</a:t>
            </a:r>
            <a:endParaRPr lang="es-MX" dirty="0"/>
          </a:p>
          <a:p>
            <a:endParaRPr lang="es-MX" b="1" dirty="0" smtClean="0"/>
          </a:p>
          <a:p>
            <a:r>
              <a:rPr lang="es-MX" b="1" dirty="0" smtClean="0"/>
              <a:t>DEFINICIÓN</a:t>
            </a:r>
            <a:endParaRPr lang="es-MX" dirty="0"/>
          </a:p>
          <a:p>
            <a:r>
              <a:rPr lang="es-MX" dirty="0"/>
              <a:t>La enfermedad de las trincheras (infección de </a:t>
            </a:r>
            <a:r>
              <a:rPr lang="es-MX" dirty="0" err="1"/>
              <a:t>Vincent</a:t>
            </a:r>
            <a:r>
              <a:rPr lang="es-MX" dirty="0"/>
              <a:t>, gingivitis ulcerosa </a:t>
            </a:r>
            <a:r>
              <a:rPr lang="es-MX" dirty="0" err="1"/>
              <a:t>necrosante</a:t>
            </a:r>
            <a:r>
              <a:rPr lang="es-MX" dirty="0"/>
              <a:t> aguda) es una infección dolorosa, no contagiosa, de las encías que causa dolor, fiebre y cansancio. </a:t>
            </a:r>
            <a:br>
              <a:rPr lang="es-MX" dirty="0"/>
            </a:br>
            <a:r>
              <a:rPr lang="es-MX" dirty="0"/>
              <a:t>El término enfermedad de las trincheras proviene de la Primera Guerra Mundial, cuando muchos soldados en las trincheras contraían la infección. La escasa higiene bucal suele contribuir al desarrollo de la infección, lo mismo que el estrés físico o emocional, una dieta escasa o debida a que se duerme poco. La infección se presenta muy a menudo en personas con gingivitis simples, enfrentadas a un problema que les produce tensión nerviosa como, por ejemplo, los exámenes de estudios o el cambio de trabajo. Este proceso es más frecuente en los fumadores que en los no fumadores. </a:t>
            </a:r>
          </a:p>
          <a:p>
            <a:endParaRPr lang="es-MX" b="1" dirty="0" smtClean="0"/>
          </a:p>
          <a:p>
            <a:r>
              <a:rPr lang="es-MX" b="1" dirty="0" smtClean="0"/>
              <a:t>SÍNTOMAS</a:t>
            </a:r>
            <a:r>
              <a:rPr lang="es-MX" dirty="0"/>
              <a:t/>
            </a:r>
            <a:br>
              <a:rPr lang="es-MX" dirty="0"/>
            </a:br>
            <a:r>
              <a:rPr lang="es-MX" dirty="0"/>
              <a:t>Por lo general, la enfermedad de las trincheras comienza repentinamente con dolor en las encías, una sensación de malestar y cansancio general. También provoca halitosis (mal aliento). Los extremos de las encías entre los dientes se erosionan y se cubren de una capa gris de tejido muerto. Las encías sangran con facilidad y duelen al comer y tragar. A menudo, los ganglios linfáticos del cuello debajo de la mandíbula se inflaman y aparece algo de fiebre. </a:t>
            </a:r>
          </a:p>
          <a:p>
            <a:endParaRPr lang="es-MX" dirty="0"/>
          </a:p>
        </p:txBody>
      </p:sp>
    </p:spTree>
    <p:extLst>
      <p:ext uri="{BB962C8B-B14F-4D97-AF65-F5344CB8AC3E}">
        <p14:creationId xmlns:p14="http://schemas.microsoft.com/office/powerpoint/2010/main" val="52588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7128792" cy="384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252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332656"/>
            <a:ext cx="6777317" cy="5499973"/>
          </a:xfrm>
        </p:spPr>
        <p:txBody>
          <a:bodyPr/>
          <a:lstStyle/>
          <a:p>
            <a:r>
              <a:rPr lang="es-MX" b="1" dirty="0"/>
              <a:t>HIPERPLASIA CONDILAR</a:t>
            </a:r>
            <a:r>
              <a:rPr lang="es-MX" dirty="0"/>
              <a:t/>
            </a:r>
            <a:br>
              <a:rPr lang="es-MX" dirty="0"/>
            </a:br>
            <a:r>
              <a:rPr lang="es-MX" b="1" dirty="0"/>
              <a:t>DEFINICIÓN</a:t>
            </a:r>
            <a:r>
              <a:rPr lang="es-MX" dirty="0"/>
              <a:t/>
            </a:r>
            <a:br>
              <a:rPr lang="es-MX" dirty="0"/>
            </a:br>
            <a:r>
              <a:rPr lang="es-MX" sz="1800" dirty="0"/>
              <a:t>Es una alteración que se caracteriza por el crecimiento excesivo y progresivo que afecta el cóndilo, cuello, cuerpo y la rama mandibular. Es una enfermedad auto limitante y deformante, porque el crecimiento es desproporcionado desde antes de terminar el crecimiento general del individuo y continúa cuando aquel ha concluido.</a:t>
            </a:r>
          </a:p>
          <a:p>
            <a:endParaRPr lang="es-MX"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284984"/>
            <a:ext cx="3429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286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548680"/>
            <a:ext cx="6777317" cy="5283949"/>
          </a:xfrm>
        </p:spPr>
        <p:txBody>
          <a:bodyPr>
            <a:normAutofit/>
          </a:bodyPr>
          <a:lstStyle/>
          <a:p>
            <a:r>
              <a:rPr lang="es-MX" b="1" dirty="0"/>
              <a:t>PARALISIS FACIAL DE BELL</a:t>
            </a:r>
            <a:endParaRPr lang="es-MX" dirty="0"/>
          </a:p>
          <a:p>
            <a:r>
              <a:rPr lang="es-MX" sz="1400" b="1" dirty="0"/>
              <a:t>DEFINICIÓN</a:t>
            </a:r>
            <a:endParaRPr lang="es-MX" sz="1400" dirty="0"/>
          </a:p>
          <a:p>
            <a:r>
              <a:rPr lang="es-MX" sz="1400" dirty="0"/>
              <a:t>La parálisis de Bell es un episodio de debilidad o parálisis de los músculos faciales sin explicación, el cual comienza repentinamente y empeora de tres a cinco días. </a:t>
            </a:r>
            <a:endParaRPr lang="es-MX" sz="1400" dirty="0" smtClean="0"/>
          </a:p>
          <a:p>
            <a:r>
              <a:rPr lang="es-MX" sz="1400" b="1" dirty="0" smtClean="0"/>
              <a:t>ETIOLOGIA</a:t>
            </a:r>
            <a:endParaRPr lang="es-MX" sz="1400" dirty="0"/>
          </a:p>
          <a:p>
            <a:r>
              <a:rPr lang="es-MX" sz="1400" dirty="0"/>
              <a:t>Esta enfermedad, puede padecerla cualquier persona a cualquier edad, pero ocurre con más frecuencia en las mujeres embarazadas y en las personas con diabetes, influenza, un resfrío o cualquier otra dolencia de las vías respiratorias </a:t>
            </a:r>
            <a:r>
              <a:rPr lang="es-MX" sz="1400" dirty="0" smtClean="0"/>
              <a:t>superiores.</a:t>
            </a:r>
            <a:endParaRPr lang="es-MX"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356992"/>
            <a:ext cx="338437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826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404664"/>
            <a:ext cx="6777317" cy="5427965"/>
          </a:xfrm>
        </p:spPr>
        <p:txBody>
          <a:bodyPr>
            <a:normAutofit lnSpcReduction="10000"/>
          </a:bodyPr>
          <a:lstStyle/>
          <a:p>
            <a:r>
              <a:rPr lang="es-MX" b="1" dirty="0"/>
              <a:t>PARALISIS FACIAL PERIFERICA</a:t>
            </a:r>
            <a:endParaRPr lang="es-MX" dirty="0"/>
          </a:p>
          <a:p>
            <a:r>
              <a:rPr lang="es-MX" sz="1600" b="1" dirty="0"/>
              <a:t>DEFINICION</a:t>
            </a:r>
            <a:r>
              <a:rPr lang="es-MX" sz="1600" dirty="0"/>
              <a:t/>
            </a:r>
            <a:br>
              <a:rPr lang="es-MX" sz="1600" dirty="0"/>
            </a:br>
            <a:r>
              <a:rPr lang="es-MX" sz="1600" b="1" dirty="0"/>
              <a:t>Parálisis:</a:t>
            </a:r>
            <a:r>
              <a:rPr lang="es-MX" sz="1600" dirty="0"/>
              <a:t> Es una pérdida o disminución de los movimientos que se dan en una o varias partes del cuerpo, producidas por la infección propia del músculo o bien por causas neurológicas.</a:t>
            </a:r>
            <a:br>
              <a:rPr lang="es-MX" sz="1600" dirty="0"/>
            </a:br>
            <a:r>
              <a:rPr lang="es-MX" sz="1600" dirty="0"/>
              <a:t/>
            </a:r>
            <a:br>
              <a:rPr lang="es-MX" sz="1600" dirty="0"/>
            </a:br>
            <a:r>
              <a:rPr lang="es-MX" sz="1600" b="1" dirty="0"/>
              <a:t>Nervio facial:</a:t>
            </a:r>
            <a:r>
              <a:rPr lang="es-MX" sz="1600" dirty="0"/>
              <a:t> Es un nervio motor que emite una raíz sensitiva, el intermediario de </a:t>
            </a:r>
            <a:r>
              <a:rPr lang="es-MX" sz="1600" dirty="0" err="1"/>
              <a:t>Wrisberg</a:t>
            </a:r>
            <a:r>
              <a:rPr lang="es-MX" sz="1600" dirty="0"/>
              <a:t>, por lo tanto es un nervio mixto.</a:t>
            </a:r>
            <a:br>
              <a:rPr lang="es-MX" sz="1600" dirty="0"/>
            </a:br>
            <a:endParaRPr lang="es-MX" sz="1600" dirty="0"/>
          </a:p>
          <a:p>
            <a:r>
              <a:rPr lang="es-MX" sz="1600" dirty="0"/>
              <a:t>Causas evidentes: </a:t>
            </a:r>
            <a:br>
              <a:rPr lang="es-MX" sz="1600" dirty="0"/>
            </a:br>
            <a:r>
              <a:rPr lang="es-MX" sz="1600" dirty="0"/>
              <a:t/>
            </a:r>
            <a:br>
              <a:rPr lang="es-MX" sz="1600" dirty="0"/>
            </a:br>
            <a:r>
              <a:rPr lang="es-MX" sz="1600" dirty="0"/>
              <a:t>Generales: Traumatismos: sobre todo las fracturas del peñasco y las fracturas de la base de cráneo.</a:t>
            </a:r>
            <a:br>
              <a:rPr lang="es-MX" sz="1600" dirty="0"/>
            </a:br>
            <a:r>
              <a:rPr lang="es-MX" sz="1600" dirty="0"/>
              <a:t/>
            </a:r>
            <a:br>
              <a:rPr lang="es-MX" sz="1600" dirty="0"/>
            </a:br>
            <a:r>
              <a:rPr lang="es-MX" sz="1600" dirty="0"/>
              <a:t/>
            </a:r>
            <a:br>
              <a:rPr lang="es-MX" sz="1600" dirty="0"/>
            </a:br>
            <a:r>
              <a:rPr lang="es-MX" sz="1600" dirty="0"/>
              <a:t>Regionales: pueden observarse parálisis faciales espontáneas, por ejemplo en las enfermedades de la Mastoides o del </a:t>
            </a:r>
            <a:r>
              <a:rPr lang="es-MX" sz="1600" dirty="0" smtClean="0"/>
              <a:t>Peñasco, estas </a:t>
            </a:r>
            <a:r>
              <a:rPr lang="es-MX" sz="1600" dirty="0"/>
              <a:t>lesiones provocan habitualmente una parálisis definitiva del nervio por compresión o </a:t>
            </a:r>
            <a:r>
              <a:rPr lang="es-MX" sz="1600" dirty="0" smtClean="0"/>
              <a:t>neuritis</a:t>
            </a:r>
          </a:p>
          <a:p>
            <a:r>
              <a:rPr lang="es-MX" sz="1600" dirty="0" smtClean="0"/>
              <a:t>Locales</a:t>
            </a:r>
            <a:r>
              <a:rPr lang="es-MX" sz="1600" dirty="0"/>
              <a:t>: corresponde mencionar las parálisis faciales de origen dentario. </a:t>
            </a:r>
          </a:p>
        </p:txBody>
      </p:sp>
    </p:spTree>
    <p:extLst>
      <p:ext uri="{BB962C8B-B14F-4D97-AF65-F5344CB8AC3E}">
        <p14:creationId xmlns:p14="http://schemas.microsoft.com/office/powerpoint/2010/main" val="3732110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620689"/>
            <a:ext cx="6696744" cy="4529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713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332656"/>
            <a:ext cx="6777317" cy="5499973"/>
          </a:xfrm>
        </p:spPr>
        <p:txBody>
          <a:bodyPr>
            <a:normAutofit/>
          </a:bodyPr>
          <a:lstStyle/>
          <a:p>
            <a:r>
              <a:rPr lang="es-MX" b="1" dirty="0"/>
              <a:t>ANQUILOSIS</a:t>
            </a:r>
            <a:endParaRPr lang="es-MX" dirty="0"/>
          </a:p>
          <a:p>
            <a:r>
              <a:rPr lang="es-MX" b="1" dirty="0"/>
              <a:t>DEFINICIÓN</a:t>
            </a:r>
            <a:r>
              <a:rPr lang="es-MX" dirty="0"/>
              <a:t/>
            </a:r>
            <a:br>
              <a:rPr lang="es-MX" dirty="0"/>
            </a:br>
            <a:r>
              <a:rPr lang="es-MX" sz="1400" dirty="0"/>
              <a:t>La anquilosis </a:t>
            </a:r>
            <a:r>
              <a:rPr lang="es-MX" sz="1400" dirty="0" err="1"/>
              <a:t>temporo</a:t>
            </a:r>
            <a:r>
              <a:rPr lang="es-MX" sz="1400" dirty="0"/>
              <a:t>-mandibular, es la fusión ósea, fibrosa o cartilaginosa de las superficies que conforman la articulación: cavidad glenoidea del temporal-cóndilo mandibular. La anquilosis puede presentarse en periodo de crecimiento o después de completado este, afectando la función mandibular y en ocasiones estética facial. </a:t>
            </a:r>
            <a:endParaRPr lang="es-MX" sz="1400" dirty="0" smtClean="0"/>
          </a:p>
          <a:p>
            <a:r>
              <a:rPr lang="es-MX" sz="1400" b="1" dirty="0" smtClean="0"/>
              <a:t>ETIOLOGIA</a:t>
            </a:r>
            <a:r>
              <a:rPr lang="es-MX" sz="1400" dirty="0"/>
              <a:t/>
            </a:r>
            <a:br>
              <a:rPr lang="es-MX" sz="1400" dirty="0"/>
            </a:br>
            <a:r>
              <a:rPr lang="es-MX" sz="1400" dirty="0"/>
              <a:t>Su causa puede ser una infección previa o una hemartrosis, producida por traumatismo, por degeneración articular, o por cirugía. En la anquilosis ósea no hay movimiento mandibular y en la fibrosa, los movimientos de apertura están limitados y los excéntricos totalmente abolidos.</a:t>
            </a:r>
          </a:p>
          <a:p>
            <a:endParaRPr lang="es-MX"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789040"/>
            <a:ext cx="25336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950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332656"/>
            <a:ext cx="6777317" cy="5499973"/>
          </a:xfrm>
        </p:spPr>
        <p:txBody>
          <a:bodyPr>
            <a:normAutofit/>
          </a:bodyPr>
          <a:lstStyle/>
          <a:p>
            <a:r>
              <a:rPr lang="es-MX" b="1" dirty="0"/>
              <a:t>PERIODONTITIS JUVENIL:</a:t>
            </a:r>
            <a:endParaRPr lang="es-MX" dirty="0"/>
          </a:p>
          <a:p>
            <a:r>
              <a:rPr lang="es-MX" sz="1800" dirty="0"/>
              <a:t>La periodontitis juvenil localizada (PJL) ocurre en adolescentes y se caracteriza por la rápida pérdida del hueso alrededor de los dientes permanentes. De manera irónica, los jóvenes con PJL forman muy poca placa dental o sarro. La periodontitis juvenil generalizada es considerada, por lo general, una enfermedad de adultos jóvenes, aunque puede iniciarse cerca de la pubertad. Se caracteriza por inflamación marcada y fuerte acumulación de placa y sarro. Las bolsas se pueden formar alrededor de los dientes afectados, llenándose de infección. Si no es tratada oportunamente, la infección puede conducir a la pérdida de hueso, lo que hace que los dientes se aflojen. </a:t>
            </a:r>
            <a:r>
              <a:rPr lang="es-MX" dirty="0"/>
              <a:t/>
            </a:r>
            <a:br>
              <a:rPr lang="es-MX" dirty="0"/>
            </a:br>
            <a:endParaRPr lang="es-MX" dirty="0"/>
          </a:p>
          <a:p>
            <a:endParaRPr lang="es-MX" dirty="0"/>
          </a:p>
        </p:txBody>
      </p:sp>
    </p:spTree>
    <p:extLst>
      <p:ext uri="{BB962C8B-B14F-4D97-AF65-F5344CB8AC3E}">
        <p14:creationId xmlns:p14="http://schemas.microsoft.com/office/powerpoint/2010/main" val="726448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404664"/>
            <a:ext cx="6777317" cy="5427965"/>
          </a:xfrm>
        </p:spPr>
        <p:txBody>
          <a:bodyPr>
            <a:normAutofit fontScale="62500" lnSpcReduction="20000"/>
          </a:bodyPr>
          <a:lstStyle/>
          <a:p>
            <a:r>
              <a:rPr lang="es-MX" sz="2900" b="1" dirty="0" smtClean="0">
                <a:solidFill>
                  <a:srgbClr val="FF0000"/>
                </a:solidFill>
                <a:latin typeface="Aharoni" pitchFamily="2" charset="-79"/>
                <a:cs typeface="Aharoni" pitchFamily="2" charset="-79"/>
              </a:rPr>
              <a:t>PERIODONTITIS</a:t>
            </a:r>
          </a:p>
          <a:p>
            <a:pPr marL="68580" indent="0">
              <a:buNone/>
            </a:pPr>
            <a:r>
              <a:rPr lang="es-MX" dirty="0"/>
              <a:t/>
            </a:r>
            <a:br>
              <a:rPr lang="es-MX" dirty="0"/>
            </a:br>
            <a:endParaRPr lang="es-MX" dirty="0"/>
          </a:p>
          <a:p>
            <a:endParaRPr lang="es-MX" b="1" dirty="0" smtClean="0"/>
          </a:p>
          <a:p>
            <a:r>
              <a:rPr lang="es-MX" b="1" dirty="0" smtClean="0"/>
              <a:t>DEFINICIÓN</a:t>
            </a:r>
            <a:endParaRPr lang="es-MX" dirty="0"/>
          </a:p>
          <a:p>
            <a:pPr marL="68580" indent="0">
              <a:buNone/>
            </a:pPr>
            <a:endParaRPr lang="es-MX" dirty="0" smtClean="0"/>
          </a:p>
          <a:p>
            <a:pPr marL="68580" indent="0">
              <a:buNone/>
            </a:pPr>
            <a:r>
              <a:rPr lang="es-MX" sz="2900" dirty="0" smtClean="0">
                <a:latin typeface="Aharoni" pitchFamily="2" charset="-79"/>
                <a:cs typeface="Aharoni" pitchFamily="2" charset="-79"/>
              </a:rPr>
              <a:t>La </a:t>
            </a:r>
            <a:r>
              <a:rPr lang="es-MX" sz="2900" dirty="0">
                <a:latin typeface="Aharoni" pitchFamily="2" charset="-79"/>
                <a:cs typeface="Aharoni" pitchFamily="2" charset="-79"/>
              </a:rPr>
              <a:t>periodontitis (piorrea) aparece cuando la gingivitis se propaga a las estructuras que sostienen el diente, es una de las causas principales del desprendimiento de los dientes en los adultos y es la principal en las personas de mayor edad</a:t>
            </a:r>
            <a:r>
              <a:rPr lang="es-MX" sz="2900" dirty="0" smtClean="0">
                <a:latin typeface="Aharoni" pitchFamily="2" charset="-79"/>
                <a:cs typeface="Aharoni" pitchFamily="2" charset="-79"/>
              </a:rPr>
              <a:t>.</a:t>
            </a:r>
          </a:p>
          <a:p>
            <a:pPr marL="68580" indent="0">
              <a:buNone/>
            </a:pPr>
            <a:r>
              <a:rPr lang="es-MX" dirty="0" smtClean="0"/>
              <a:t> </a:t>
            </a:r>
          </a:p>
          <a:p>
            <a:pPr marL="68580" indent="0">
              <a:buNone/>
            </a:pPr>
            <a:r>
              <a:rPr lang="es-MX" dirty="0"/>
              <a:t> </a:t>
            </a:r>
            <a:r>
              <a:rPr lang="es-MX" dirty="0"/>
              <a:t/>
            </a:r>
            <a:br>
              <a:rPr lang="es-MX" dirty="0"/>
            </a:br>
            <a:r>
              <a:rPr lang="es-MX" dirty="0" smtClean="0"/>
              <a:t>       </a:t>
            </a:r>
            <a:r>
              <a:rPr lang="es-MX" b="1" dirty="0" smtClean="0"/>
              <a:t>ETIOLOGIA</a:t>
            </a:r>
          </a:p>
          <a:p>
            <a:endParaRPr lang="es-MX" b="1" dirty="0"/>
          </a:p>
          <a:p>
            <a:r>
              <a:rPr lang="es-MX" dirty="0"/>
              <a:t/>
            </a:r>
            <a:br>
              <a:rPr lang="es-MX" dirty="0"/>
            </a:br>
            <a:r>
              <a:rPr lang="es-MX" dirty="0">
                <a:latin typeface="Aharoni" pitchFamily="2" charset="-79"/>
                <a:cs typeface="Aharoni" pitchFamily="2" charset="-79"/>
              </a:rPr>
              <a:t>La mayoría de los casos de periodontitis son la consecuencia de una acumulación prolongada de placa bacteriana y sarro entre los dientes y las encías, favoreciendo así la formación de oquedades profundas entre la raíz del diente y el hueso subyacente. Estas oquedades acumulan placa bacteriana en un ambiente sin oxígeno, que estimula el crecimiento de bacterias. Si el proceso continúa, el maxilar adyacente a la oquedad finalmente se va destruyendo hasta que el diente se afloja. </a:t>
            </a:r>
          </a:p>
          <a:p>
            <a:endParaRPr lang="es-MX" dirty="0"/>
          </a:p>
        </p:txBody>
      </p:sp>
    </p:spTree>
    <p:extLst>
      <p:ext uri="{BB962C8B-B14F-4D97-AF65-F5344CB8AC3E}">
        <p14:creationId xmlns:p14="http://schemas.microsoft.com/office/powerpoint/2010/main" val="24925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340768"/>
            <a:ext cx="6408712" cy="44917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559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241096"/>
          </a:xfrm>
        </p:spPr>
        <p:txBody>
          <a:bodyPr>
            <a:normAutofit fontScale="90000"/>
          </a:bodyPr>
          <a:lstStyle/>
          <a:p>
            <a:r>
              <a:rPr lang="es-MX" dirty="0" smtClean="0"/>
              <a:t>Gingivitis </a:t>
            </a:r>
            <a:endParaRPr lang="es-MX" dirty="0"/>
          </a:p>
        </p:txBody>
      </p:sp>
      <p:sp>
        <p:nvSpPr>
          <p:cNvPr id="3" name="2 Marcador de contenido"/>
          <p:cNvSpPr>
            <a:spLocks noGrp="1"/>
          </p:cNvSpPr>
          <p:nvPr>
            <p:ph idx="1"/>
          </p:nvPr>
        </p:nvSpPr>
        <p:spPr>
          <a:xfrm>
            <a:off x="1043492" y="1268760"/>
            <a:ext cx="6777317" cy="4563869"/>
          </a:xfrm>
        </p:spPr>
        <p:txBody>
          <a:bodyPr>
            <a:normAutofit fontScale="62500" lnSpcReduction="20000"/>
          </a:bodyPr>
          <a:lstStyle/>
          <a:p>
            <a:r>
              <a:rPr lang="es-MX" b="1" dirty="0"/>
              <a:t>DEFINICIÓN</a:t>
            </a:r>
            <a:r>
              <a:rPr lang="es-MX" dirty="0"/>
              <a:t/>
            </a:r>
            <a:br>
              <a:rPr lang="es-MX" dirty="0"/>
            </a:br>
            <a:r>
              <a:rPr lang="es-MX" dirty="0"/>
              <a:t>La gingivitis </a:t>
            </a:r>
            <a:r>
              <a:rPr lang="es-MX" dirty="0" err="1"/>
              <a:t>esuna</a:t>
            </a:r>
            <a:r>
              <a:rPr lang="es-MX" dirty="0"/>
              <a:t> forma de enfermedad periodontal que se presenta </a:t>
            </a:r>
            <a:r>
              <a:rPr lang="es-MX" dirty="0" err="1"/>
              <a:t>cuandouna</a:t>
            </a:r>
            <a:r>
              <a:rPr lang="es-MX" dirty="0"/>
              <a:t> </a:t>
            </a:r>
            <a:r>
              <a:rPr lang="es-MX" dirty="0" err="1"/>
              <a:t>inflamacióne</a:t>
            </a:r>
            <a:r>
              <a:rPr lang="es-MX" dirty="0"/>
              <a:t> </a:t>
            </a:r>
            <a:r>
              <a:rPr lang="es-MX" dirty="0" err="1"/>
              <a:t>infeccióndestruyen</a:t>
            </a:r>
            <a:r>
              <a:rPr lang="es-MX" dirty="0"/>
              <a:t> el tejido de soporte de los </a:t>
            </a:r>
            <a:r>
              <a:rPr lang="es-MX" dirty="0" err="1"/>
              <a:t>dientes,incluyendo</a:t>
            </a:r>
            <a:r>
              <a:rPr lang="es-MX" dirty="0"/>
              <a:t> la </a:t>
            </a:r>
            <a:r>
              <a:rPr lang="es-MX" dirty="0" err="1"/>
              <a:t>gingiva</a:t>
            </a:r>
            <a:r>
              <a:rPr lang="es-MX" dirty="0"/>
              <a:t> (encías), los ligamentos periodontales </a:t>
            </a:r>
            <a:r>
              <a:rPr lang="es-MX" dirty="0" err="1"/>
              <a:t>ylos</a:t>
            </a:r>
            <a:r>
              <a:rPr lang="es-MX" dirty="0"/>
              <a:t> alvéolos dentales (hueso alveolar). Las encías inflamadas duelen, se hinchan y sangran fácilmente. </a:t>
            </a:r>
            <a:endParaRPr lang="es-MX" dirty="0" smtClean="0"/>
          </a:p>
          <a:p>
            <a:endParaRPr lang="es-MX" b="1" dirty="0"/>
          </a:p>
          <a:p>
            <a:r>
              <a:rPr lang="es-MX" b="1" dirty="0" smtClean="0"/>
              <a:t>ETIOLOGIA</a:t>
            </a:r>
            <a:r>
              <a:rPr lang="es-MX" dirty="0"/>
              <a:t/>
            </a:r>
            <a:br>
              <a:rPr lang="es-MX" dirty="0"/>
            </a:br>
            <a:r>
              <a:rPr lang="es-MX" dirty="0"/>
              <a:t>La gingivitis es causada por los efectos a largo plazo de los depósitos de </a:t>
            </a:r>
            <a:r>
              <a:rPr lang="es-MX" dirty="0" smtClean="0"/>
              <a:t>placa.</a:t>
            </a:r>
          </a:p>
          <a:p>
            <a:r>
              <a:rPr lang="es-MX" dirty="0" smtClean="0"/>
              <a:t>Alguna de otras cosas que la provocan son :</a:t>
            </a:r>
            <a:endParaRPr lang="es-MX" dirty="0" smtClean="0"/>
          </a:p>
          <a:p>
            <a:r>
              <a:rPr lang="es-MX" dirty="0" smtClean="0"/>
              <a:t>El </a:t>
            </a:r>
            <a:r>
              <a:rPr lang="es-MX" dirty="0"/>
              <a:t>embarazo, (debido a los cambios hormonales que aumentan la sensibilidad de las encías) </a:t>
            </a:r>
          </a:p>
          <a:p>
            <a:r>
              <a:rPr lang="es-MX" dirty="0"/>
              <a:t>La pubertad </a:t>
            </a:r>
          </a:p>
          <a:p>
            <a:r>
              <a:rPr lang="es-MX" dirty="0"/>
              <a:t>La diabetes no controlada </a:t>
            </a:r>
          </a:p>
          <a:p>
            <a:r>
              <a:rPr lang="es-MX" dirty="0"/>
              <a:t>Los fármacos anticonceptivos, pastillas anticonceptivas </a:t>
            </a:r>
          </a:p>
          <a:p>
            <a:r>
              <a:rPr lang="es-MX" dirty="0"/>
              <a:t>lesión o trauma en las encías, incluyendo el cepillado y el uso de seda dental demasiado fuerte. </a:t>
            </a:r>
          </a:p>
          <a:p>
            <a:r>
              <a:rPr lang="es-MX" dirty="0" smtClean="0"/>
              <a:t>La  mala oclusión de los  dientes (dientes </a:t>
            </a:r>
            <a:r>
              <a:rPr lang="es-MX" dirty="0"/>
              <a:t>desalineados</a:t>
            </a:r>
            <a:r>
              <a:rPr lang="es-MX" dirty="0" smtClean="0"/>
              <a:t>). </a:t>
            </a:r>
            <a:r>
              <a:rPr lang="es-MX" dirty="0" err="1" smtClean="0"/>
              <a:t>Etc</a:t>
            </a:r>
            <a:r>
              <a:rPr lang="es-MX" dirty="0" smtClean="0"/>
              <a:t>  </a:t>
            </a:r>
            <a:endParaRPr lang="es-MX" dirty="0"/>
          </a:p>
          <a:p>
            <a:endParaRPr lang="es-MX" dirty="0"/>
          </a:p>
        </p:txBody>
      </p:sp>
    </p:spTree>
    <p:extLst>
      <p:ext uri="{BB962C8B-B14F-4D97-AF65-F5344CB8AC3E}">
        <p14:creationId xmlns:p14="http://schemas.microsoft.com/office/powerpoint/2010/main" val="2102243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836712"/>
            <a:ext cx="5904656" cy="5184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165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620688"/>
            <a:ext cx="6777317" cy="5211941"/>
          </a:xfrm>
        </p:spPr>
        <p:txBody>
          <a:bodyPr>
            <a:normAutofit/>
          </a:bodyPr>
          <a:lstStyle/>
          <a:p>
            <a:r>
              <a:rPr lang="es-MX" b="1" dirty="0">
                <a:solidFill>
                  <a:srgbClr val="FF0000"/>
                </a:solidFill>
              </a:rPr>
              <a:t>LABIO LEPORINO Y PALADAR HENDIDO</a:t>
            </a:r>
            <a:endParaRPr lang="es-MX" dirty="0">
              <a:solidFill>
                <a:srgbClr val="FF0000"/>
              </a:solidFill>
            </a:endParaRPr>
          </a:p>
          <a:p>
            <a:pPr marL="68580" indent="0">
              <a:buNone/>
            </a:pPr>
            <a:r>
              <a:rPr lang="es-MX" dirty="0"/>
              <a:t> </a:t>
            </a:r>
          </a:p>
          <a:p>
            <a:r>
              <a:rPr lang="es-MX" dirty="0"/>
              <a:t> </a:t>
            </a:r>
            <a:r>
              <a:rPr lang="es-MX" sz="2000" dirty="0">
                <a:latin typeface="Aharoni" pitchFamily="2" charset="-79"/>
                <a:cs typeface="Aharoni" pitchFamily="2" charset="-79"/>
              </a:rPr>
              <a:t>El labio leporino y el paladar hendido se desarrollan en la etapa temprana del embarazo, cuando los lados del labio y del paladar no se fusionan como deberían. </a:t>
            </a:r>
            <a:r>
              <a:rPr lang="es-MX" sz="2000" dirty="0" smtClean="0">
                <a:latin typeface="Aharoni" pitchFamily="2" charset="-79"/>
                <a:cs typeface="Aharoni" pitchFamily="2" charset="-79"/>
              </a:rPr>
              <a:t>Es </a:t>
            </a:r>
            <a:r>
              <a:rPr lang="es-MX" sz="2000" dirty="0">
                <a:latin typeface="Aharoni" pitchFamily="2" charset="-79"/>
                <a:cs typeface="Aharoni" pitchFamily="2" charset="-79"/>
              </a:rPr>
              <a:t>también importante saber que la mayoría de los bebés que nacen con una hendidura son sanos y no tienen ninguna otra anomalía congénita.</a:t>
            </a:r>
          </a:p>
          <a:p>
            <a:endParaRPr lang="es-MX"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1274" y="3501008"/>
            <a:ext cx="2095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72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692696"/>
            <a:ext cx="6777317" cy="5139933"/>
          </a:xfrm>
        </p:spPr>
        <p:txBody>
          <a:bodyPr>
            <a:normAutofit fontScale="55000" lnSpcReduction="20000"/>
          </a:bodyPr>
          <a:lstStyle/>
          <a:p>
            <a:r>
              <a:rPr lang="es-MX" sz="3600" b="1" dirty="0">
                <a:solidFill>
                  <a:srgbClr val="FF0000"/>
                </a:solidFill>
              </a:rPr>
              <a:t>Labio leporino</a:t>
            </a:r>
            <a:endParaRPr lang="es-MX" sz="3600" dirty="0">
              <a:solidFill>
                <a:srgbClr val="FF0000"/>
              </a:solidFill>
            </a:endParaRPr>
          </a:p>
          <a:p>
            <a:pPr marL="68580" indent="0">
              <a:buNone/>
            </a:pPr>
            <a:r>
              <a:rPr lang="es-MX" sz="3600" dirty="0" smtClean="0">
                <a:latin typeface="Aharoni" pitchFamily="2" charset="-79"/>
                <a:cs typeface="Aharoni" pitchFamily="2" charset="-79"/>
              </a:rPr>
              <a:t>El </a:t>
            </a:r>
            <a:r>
              <a:rPr lang="es-MX" sz="3600" dirty="0">
                <a:latin typeface="Aharoni" pitchFamily="2" charset="-79"/>
                <a:cs typeface="Aharoni" pitchFamily="2" charset="-79"/>
              </a:rPr>
              <a:t>labio leporino es una anomalía en la que el labio no se forma completamente durante el desarrollo fetal. El grado del labio leporino puede variar enormemente, desde leve (muesca del labio) hasta severo (gran abertura desde el labio hasta la nariz). El labio leporino recibe distintos nombres según su ubicación y el grado de compromiso del labio. Una hendidura en un lado del labio que no se extiende hasta la nariz se denomina unilateral incompleta. Una hendidura en un lado del labio que se extiende hasta la nariz se denomina unilateral completa. Una hendidura que compromete ambos lados del labio y que se extiende y compromete la nariz se denomina bilateral completa.</a:t>
            </a:r>
          </a:p>
          <a:p>
            <a:r>
              <a:rPr lang="es-MX" dirty="0"/>
              <a:t> </a:t>
            </a:r>
          </a:p>
          <a:p>
            <a:endParaRPr lang="es-MX" dirty="0"/>
          </a:p>
        </p:txBody>
      </p:sp>
    </p:spTree>
    <p:extLst>
      <p:ext uri="{BB962C8B-B14F-4D97-AF65-F5344CB8AC3E}">
        <p14:creationId xmlns:p14="http://schemas.microsoft.com/office/powerpoint/2010/main" val="3628094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332656"/>
            <a:ext cx="6777317" cy="5499973"/>
          </a:xfrm>
        </p:spPr>
        <p:txBody>
          <a:bodyPr>
            <a:normAutofit fontScale="62500" lnSpcReduction="20000"/>
          </a:bodyPr>
          <a:lstStyle/>
          <a:p>
            <a:endParaRPr lang="es-MX" dirty="0"/>
          </a:p>
          <a:p>
            <a:r>
              <a:rPr lang="es-MX" b="1" dirty="0"/>
              <a:t>MUCOSITIS</a:t>
            </a:r>
            <a:endParaRPr lang="es-MX" dirty="0"/>
          </a:p>
          <a:p>
            <a:pPr marL="68580" indent="0">
              <a:buNone/>
            </a:pPr>
            <a:r>
              <a:rPr lang="es-MX" b="1" dirty="0"/>
              <a:t> </a:t>
            </a:r>
            <a:endParaRPr lang="es-MX" dirty="0"/>
          </a:p>
          <a:p>
            <a:r>
              <a:rPr lang="es-MX" b="1" dirty="0"/>
              <a:t>Definición</a:t>
            </a:r>
            <a:endParaRPr lang="es-MX" dirty="0"/>
          </a:p>
          <a:p>
            <a:pPr marL="68580" indent="0">
              <a:buNone/>
            </a:pPr>
            <a:r>
              <a:rPr lang="es-MX" dirty="0"/>
              <a:t> </a:t>
            </a:r>
          </a:p>
          <a:p>
            <a:r>
              <a:rPr lang="es-MX" dirty="0"/>
              <a:t>Es la hinchazón, irritación y ulceración de las células mucosas que revisten el tracto digestivo. Puede desarrollarse desde la boca hasta el ano</a:t>
            </a:r>
          </a:p>
          <a:p>
            <a:pPr marL="68580" indent="0">
              <a:buNone/>
            </a:pPr>
            <a:r>
              <a:rPr lang="es-MX" dirty="0"/>
              <a:t> </a:t>
            </a:r>
          </a:p>
          <a:p>
            <a:r>
              <a:rPr lang="es-MX" b="1" dirty="0"/>
              <a:t>Etiología de la mucositis</a:t>
            </a:r>
            <a:endParaRPr lang="es-MX" dirty="0"/>
          </a:p>
          <a:p>
            <a:pPr marL="68580" indent="0">
              <a:buNone/>
            </a:pPr>
            <a:r>
              <a:rPr lang="es-MX" dirty="0"/>
              <a:t> </a:t>
            </a:r>
          </a:p>
          <a:p>
            <a:r>
              <a:rPr lang="es-MX" dirty="0"/>
              <a:t>Es un efecto secundario de las quimioterapias y es causado por que los agentes de la quimioterapia no distinguen entre las células saludables y las células cancerosas, por lo tanto las células del tracto digestivo pueden ser destruidas con más facilidad ya que estas se reproducen más rápidamente y con más facilidad que el resto de las células del cuerpo, por lo tanto se desintegra el revestimiento de protección. La mucositis se puede complicar con la presencia de náuseas y vómitos.</a:t>
            </a:r>
          </a:p>
          <a:p>
            <a:pPr marL="68580" indent="0">
              <a:buNone/>
            </a:pPr>
            <a:r>
              <a:rPr lang="es-MX" dirty="0"/>
              <a:t> </a:t>
            </a:r>
          </a:p>
          <a:p>
            <a:r>
              <a:rPr lang="es-MX" b="1" dirty="0"/>
              <a:t>Signos y síntomas de la mucositis</a:t>
            </a:r>
            <a:endParaRPr lang="es-MX" dirty="0"/>
          </a:p>
          <a:p>
            <a:endParaRPr lang="es-MX" dirty="0"/>
          </a:p>
          <a:p>
            <a:r>
              <a:rPr lang="es-MX" dirty="0"/>
              <a:t>- Atípica a los alimentos muy fríos o muy calientes.</a:t>
            </a:r>
          </a:p>
          <a:p>
            <a:r>
              <a:rPr lang="es-MX" dirty="0"/>
              <a:t>- Sequedad inusual de la boca. </a:t>
            </a:r>
          </a:p>
          <a:p>
            <a:r>
              <a:rPr lang="es-MX" dirty="0"/>
              <a:t>- Fiebre.</a:t>
            </a:r>
          </a:p>
          <a:p>
            <a:endParaRPr lang="es-MX" dirty="0"/>
          </a:p>
        </p:txBody>
      </p:sp>
    </p:spTree>
    <p:extLst>
      <p:ext uri="{BB962C8B-B14F-4D97-AF65-F5344CB8AC3E}">
        <p14:creationId xmlns:p14="http://schemas.microsoft.com/office/powerpoint/2010/main" val="1274651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404664"/>
            <a:ext cx="6777317" cy="5427965"/>
          </a:xfrm>
        </p:spPr>
        <p:txBody>
          <a:bodyPr>
            <a:normAutofit/>
          </a:bodyPr>
          <a:lstStyle/>
          <a:p>
            <a:r>
              <a:rPr lang="es-MX" b="1" dirty="0"/>
              <a:t>NEUMONÍA POR MYCOPLASMA PNEUMONIAE</a:t>
            </a:r>
            <a:endParaRPr lang="es-MX" dirty="0"/>
          </a:p>
          <a:p>
            <a:r>
              <a:rPr lang="es-MX" sz="1600" b="1" dirty="0"/>
              <a:t>DEFINICIÓN</a:t>
            </a:r>
            <a:endParaRPr lang="es-MX" sz="1600" dirty="0"/>
          </a:p>
          <a:p>
            <a:pPr marL="68580" indent="0">
              <a:buNone/>
            </a:pPr>
            <a:r>
              <a:rPr lang="es-MX" sz="1600" dirty="0"/>
              <a:t>Es una enfermedad respiratoria (pulmonar) causada por una bacteria llamada </a:t>
            </a:r>
            <a:r>
              <a:rPr lang="es-MX" sz="1600" dirty="0" err="1"/>
              <a:t>mycoplasma</a:t>
            </a:r>
            <a:r>
              <a:rPr lang="es-MX" sz="1600" dirty="0"/>
              <a:t> </a:t>
            </a:r>
            <a:r>
              <a:rPr lang="es-MX" sz="1600" dirty="0" err="1"/>
              <a:t>pneumoniae</a:t>
            </a:r>
            <a:r>
              <a:rPr lang="es-MX" sz="1600" dirty="0"/>
              <a:t>.</a:t>
            </a:r>
          </a:p>
          <a:p>
            <a:r>
              <a:rPr lang="es-MX" sz="1600" b="1" dirty="0"/>
              <a:t>ETIOLOGÍA</a:t>
            </a:r>
            <a:endParaRPr lang="es-MX" sz="1600" dirty="0"/>
          </a:p>
          <a:p>
            <a:pPr marL="68580" indent="0">
              <a:buNone/>
            </a:pPr>
            <a:r>
              <a:rPr lang="es-MX" sz="1600" dirty="0"/>
              <a:t>Generalmente se presenta en niños mayores y adultos. Las personas más propensas a adquirir esta enfermedad son aquellas que tienen contacto o que son más cercanas a áreas concurridas como escuelas y hogares de personas </a:t>
            </a:r>
            <a:r>
              <a:rPr lang="es-MX" sz="1600" dirty="0" smtClean="0"/>
              <a:t>abandonadas.</a:t>
            </a:r>
            <a:endParaRPr lang="es-MX" sz="1600" dirty="0"/>
          </a:p>
          <a:p>
            <a:r>
              <a:rPr lang="es-MX" sz="1600" b="1" dirty="0"/>
              <a:t>SIGNOS Y SÍNTOMAS</a:t>
            </a:r>
            <a:endParaRPr lang="es-MX" sz="1600" dirty="0"/>
          </a:p>
          <a:p>
            <a:pPr marL="68580" indent="0">
              <a:buNone/>
            </a:pPr>
            <a:r>
              <a:rPr lang="es-MX" sz="1600" dirty="0"/>
              <a:t>- Dolor de cabeza </a:t>
            </a:r>
            <a:br>
              <a:rPr lang="es-MX" sz="1600" dirty="0"/>
            </a:br>
            <a:r>
              <a:rPr lang="es-MX" sz="1600" dirty="0"/>
              <a:t>- </a:t>
            </a:r>
            <a:r>
              <a:rPr lang="es-MX" sz="1600" dirty="0" smtClean="0"/>
              <a:t>Fiebre </a:t>
            </a:r>
            <a:r>
              <a:rPr lang="es-MX" sz="1600" dirty="0"/>
              <a:t>puede ser alta </a:t>
            </a:r>
            <a:br>
              <a:rPr lang="es-MX" sz="1600" dirty="0"/>
            </a:br>
            <a:r>
              <a:rPr lang="es-MX" sz="1600" dirty="0"/>
              <a:t>- Escalofríos </a:t>
            </a:r>
            <a:br>
              <a:rPr lang="es-MX" sz="1600" dirty="0"/>
            </a:br>
            <a:r>
              <a:rPr lang="es-MX" sz="1600" dirty="0"/>
              <a:t>- Sudoración excesiva </a:t>
            </a:r>
            <a:br>
              <a:rPr lang="es-MX" sz="1600" dirty="0"/>
            </a:br>
            <a:r>
              <a:rPr lang="es-MX" sz="1600" dirty="0"/>
              <a:t>- Tos: generalmente seca, sin flema ni sangre. </a:t>
            </a:r>
            <a:br>
              <a:rPr lang="es-MX" sz="1600" dirty="0"/>
            </a:br>
            <a:r>
              <a:rPr lang="es-MX" sz="1600" dirty="0"/>
              <a:t>- Dolor en el pecho </a:t>
            </a:r>
            <a:br>
              <a:rPr lang="es-MX" sz="1600" dirty="0"/>
            </a:br>
            <a:r>
              <a:rPr lang="es-MX" sz="1600" dirty="0"/>
              <a:t>- Irritación de la garganta</a:t>
            </a:r>
          </a:p>
          <a:p>
            <a:endParaRPr lang="es-MX"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0725" y="3444915"/>
            <a:ext cx="24574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8407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97</TotalTime>
  <Words>452</Words>
  <Application>Microsoft Office PowerPoint</Application>
  <PresentationFormat>Presentación en pantalla (4:3)</PresentationFormat>
  <Paragraphs>72</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Austin</vt:lpstr>
      <vt:lpstr>patologías más frecuentes del aparato estomatognático</vt:lpstr>
      <vt:lpstr>Presentación de PowerPoint</vt:lpstr>
      <vt:lpstr>Presentación de PowerPoint</vt:lpstr>
      <vt:lpstr>Gingivitis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patologías más frecuentes del aparato estomatognático</dc:title>
  <dc:creator>DANITZA</dc:creator>
  <cp:lastModifiedBy>DANITZA</cp:lastModifiedBy>
  <cp:revision>8</cp:revision>
  <dcterms:created xsi:type="dcterms:W3CDTF">2012-05-02T03:31:43Z</dcterms:created>
  <dcterms:modified xsi:type="dcterms:W3CDTF">2012-05-03T00:17:18Z</dcterms:modified>
</cp:coreProperties>
</file>