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3" r:id="rId7"/>
    <p:sldId id="261" r:id="rId8"/>
    <p:sldId id="262" r:id="rId9"/>
    <p:sldId id="264" r:id="rId10"/>
    <p:sldId id="265" r:id="rId11"/>
    <p:sldId id="266" r:id="rId12"/>
    <p:sldId id="267" r:id="rId13"/>
    <p:sldId id="268" r:id="rId14"/>
    <p:sldId id="269" r:id="rId15"/>
    <p:sldId id="270" r:id="rId16"/>
    <p:sldId id="272" r:id="rId17"/>
    <p:sldId id="271" r:id="rId18"/>
    <p:sldId id="273" r:id="rId19"/>
    <p:sldId id="274" r:id="rId20"/>
    <p:sldId id="27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E7C3BC2D-961C-4CDA-9C64-D1A3CC4F7CE5}" type="datetimeFigureOut">
              <a:rPr lang="es-ES" smtClean="0"/>
              <a:pPr/>
              <a:t>02/05/2012</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A6FD8D2-5C2F-4C6E-8C36-4247B730417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C3BC2D-961C-4CDA-9C64-D1A3CC4F7CE5}" type="datetimeFigureOut">
              <a:rPr lang="es-ES" smtClean="0"/>
              <a:pPr/>
              <a:t>02/05/2012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6FD8D2-5C2F-4C6E-8C36-4247B730417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C3BC2D-961C-4CDA-9C64-D1A3CC4F7CE5}" type="datetimeFigureOut">
              <a:rPr lang="es-ES" smtClean="0"/>
              <a:pPr/>
              <a:t>02/05/2012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6FD8D2-5C2F-4C6E-8C36-4247B730417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E7C3BC2D-961C-4CDA-9C64-D1A3CC4F7CE5}" type="datetimeFigureOut">
              <a:rPr lang="es-ES" smtClean="0"/>
              <a:pPr/>
              <a:t>02/05/2012</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AA6FD8D2-5C2F-4C6E-8C36-4247B730417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E7C3BC2D-961C-4CDA-9C64-D1A3CC4F7CE5}" type="datetimeFigureOut">
              <a:rPr lang="es-ES" smtClean="0"/>
              <a:pPr/>
              <a:t>02/05/2012</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AA6FD8D2-5C2F-4C6E-8C36-4247B7304178}"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E7C3BC2D-961C-4CDA-9C64-D1A3CC4F7CE5}" type="datetimeFigureOut">
              <a:rPr lang="es-ES" smtClean="0"/>
              <a:pPr/>
              <a:t>02/05/2012</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AA6FD8D2-5C2F-4C6E-8C36-4247B730417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E7C3BC2D-961C-4CDA-9C64-D1A3CC4F7CE5}" type="datetimeFigureOut">
              <a:rPr lang="es-ES" smtClean="0"/>
              <a:pPr/>
              <a:t>02/05/2012</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AA6FD8D2-5C2F-4C6E-8C36-4247B730417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7C3BC2D-961C-4CDA-9C64-D1A3CC4F7CE5}" type="datetimeFigureOut">
              <a:rPr lang="es-ES" smtClean="0"/>
              <a:pPr/>
              <a:t>02/05/2012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A6FD8D2-5C2F-4C6E-8C36-4247B730417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E7C3BC2D-961C-4CDA-9C64-D1A3CC4F7CE5}" type="datetimeFigureOut">
              <a:rPr lang="es-ES" smtClean="0"/>
              <a:pPr/>
              <a:t>02/05/2012</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AA6FD8D2-5C2F-4C6E-8C36-4247B730417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E7C3BC2D-961C-4CDA-9C64-D1A3CC4F7CE5}" type="datetimeFigureOut">
              <a:rPr lang="es-ES" smtClean="0"/>
              <a:pPr/>
              <a:t>02/05/2012</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AA6FD8D2-5C2F-4C6E-8C36-4247B730417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E7C3BC2D-961C-4CDA-9C64-D1A3CC4F7CE5}" type="datetimeFigureOut">
              <a:rPr lang="es-ES" smtClean="0"/>
              <a:pPr/>
              <a:t>02/05/2012</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AA6FD8D2-5C2F-4C6E-8C36-4247B730417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7C3BC2D-961C-4CDA-9C64-D1A3CC4F7CE5}" type="datetimeFigureOut">
              <a:rPr lang="es-ES" smtClean="0"/>
              <a:pPr/>
              <a:t>02/05/2012</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A6FD8D2-5C2F-4C6E-8C36-4247B7304178}"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onografias.com/trabajos31/pubertad/pubertad.shtml" TargetMode="External"/><Relationship Id="rId2" Type="http://schemas.openxmlformats.org/officeDocument/2006/relationships/hyperlink" Target="http://www.monografias.com/trabajos15/automovil-historia/automovil-historia.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357166"/>
            <a:ext cx="9144000" cy="1643074"/>
          </a:xfrm>
        </p:spPr>
        <p:txBody>
          <a:bodyPr>
            <a:normAutofit/>
          </a:bodyPr>
          <a:lstStyle/>
          <a:p>
            <a:pPr algn="ctr"/>
            <a:r>
              <a:rPr lang="es-MX" dirty="0" smtClean="0"/>
              <a:t>Patologías más frecuentes del aparato estomatognático</a:t>
            </a:r>
            <a:endParaRPr lang="es-ES" dirty="0"/>
          </a:p>
        </p:txBody>
      </p:sp>
      <p:sp>
        <p:nvSpPr>
          <p:cNvPr id="3" name="2 CuadroTexto"/>
          <p:cNvSpPr txBox="1"/>
          <p:nvPr/>
        </p:nvSpPr>
        <p:spPr>
          <a:xfrm>
            <a:off x="357158" y="3857628"/>
            <a:ext cx="8358246" cy="1077218"/>
          </a:xfrm>
          <a:prstGeom prst="rect">
            <a:avLst/>
          </a:prstGeom>
          <a:noFill/>
        </p:spPr>
        <p:txBody>
          <a:bodyPr wrap="square" rtlCol="0">
            <a:spAutoFit/>
          </a:bodyPr>
          <a:lstStyle/>
          <a:p>
            <a:pPr algn="r"/>
            <a:r>
              <a:rPr lang="es-MX" sz="3200" dirty="0" smtClean="0"/>
              <a:t>Ari Vladimir Carrazco Velasco 2 “A” Odontología</a:t>
            </a:r>
            <a:endParaRPr lang="es-E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t0.gstatic.com/images?q=tbn:ANd9GcQa9E44K9_Rff5WSkWhHhAA-kGdYnM484OrKZCYeaeWqIgeUpH0_0q7DbfU"/>
          <p:cNvPicPr>
            <a:picLocks noChangeAspect="1" noChangeArrowheads="1"/>
          </p:cNvPicPr>
          <p:nvPr/>
        </p:nvPicPr>
        <p:blipFill>
          <a:blip r:embed="rId2"/>
          <a:srcRect/>
          <a:stretch>
            <a:fillRect/>
          </a:stretch>
        </p:blipFill>
        <p:spPr bwMode="auto">
          <a:xfrm>
            <a:off x="1000100" y="714356"/>
            <a:ext cx="7286676" cy="55007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5.-</a:t>
            </a:r>
            <a:r>
              <a:rPr lang="es-MX" b="1" dirty="0" smtClean="0"/>
              <a:t>Nevo blanco esponjoso</a:t>
            </a:r>
            <a:r>
              <a:rPr lang="es-MX" dirty="0" smtClean="0"/>
              <a:t/>
            </a:r>
            <a:br>
              <a:rPr lang="es-MX" dirty="0" smtClean="0"/>
            </a:br>
            <a:endParaRPr lang="es-ES" dirty="0"/>
          </a:p>
        </p:txBody>
      </p:sp>
      <p:sp>
        <p:nvSpPr>
          <p:cNvPr id="3" name="2 Marcador de contenido"/>
          <p:cNvSpPr>
            <a:spLocks noGrp="1"/>
          </p:cNvSpPr>
          <p:nvPr>
            <p:ph idx="1"/>
          </p:nvPr>
        </p:nvSpPr>
        <p:spPr/>
        <p:txBody>
          <a:bodyPr>
            <a:normAutofit/>
          </a:bodyPr>
          <a:lstStyle/>
          <a:p>
            <a:r>
              <a:rPr lang="es-MX" dirty="0" smtClean="0"/>
              <a:t>Constituye un trastorno hereditario en el que aparecen lesiones blancas en diversas mucosas del organismo (Ej.: cavidad oral, vagina, faringe). Se hereda como rasgo </a:t>
            </a:r>
            <a:r>
              <a:rPr lang="es-MX" dirty="0" err="1" smtClean="0">
                <a:hlinkClick r:id="rId2"/>
              </a:rPr>
              <a:t>autos</a:t>
            </a:r>
            <a:r>
              <a:rPr lang="es-MX" dirty="0" err="1" smtClean="0"/>
              <a:t>ómico</a:t>
            </a:r>
            <a:r>
              <a:rPr lang="es-MX" dirty="0" smtClean="0"/>
              <a:t> dominante y las lesiones pueden existir al nacer o comenzar o identificarse durante la </a:t>
            </a:r>
            <a:r>
              <a:rPr lang="es-MX" u="sng" dirty="0" smtClean="0">
                <a:hlinkClick r:id="rId3"/>
              </a:rPr>
              <a:t>pubertad</a:t>
            </a:r>
            <a:r>
              <a:rPr lang="es-MX" dirty="0" smtClean="0"/>
              <a:t>.</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monografias.com/trabajos63/alteraciones-paladar/alteraciones-paladar_image010.jpg"/>
          <p:cNvPicPr>
            <a:picLocks noChangeAspect="1" noChangeArrowheads="1"/>
          </p:cNvPicPr>
          <p:nvPr/>
        </p:nvPicPr>
        <p:blipFill>
          <a:blip r:embed="rId2"/>
          <a:srcRect/>
          <a:stretch>
            <a:fillRect/>
          </a:stretch>
        </p:blipFill>
        <p:spPr bwMode="auto">
          <a:xfrm>
            <a:off x="1214414" y="571480"/>
            <a:ext cx="6858048" cy="578647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6.-</a:t>
            </a:r>
            <a:r>
              <a:rPr lang="es-MX" b="1" dirty="0" smtClean="0"/>
              <a:t>ESTOMATITIS NICOTÍNICA O PALADAR DEL FUMADOR</a:t>
            </a:r>
            <a:r>
              <a:rPr lang="es-MX" dirty="0" smtClean="0"/>
              <a:t/>
            </a:r>
            <a:br>
              <a:rPr lang="es-MX" dirty="0" smtClean="0"/>
            </a:br>
            <a:endParaRPr lang="es-ES" dirty="0"/>
          </a:p>
        </p:txBody>
      </p:sp>
      <p:sp>
        <p:nvSpPr>
          <p:cNvPr id="3" name="2 Marcador de contenido"/>
          <p:cNvSpPr>
            <a:spLocks noGrp="1"/>
          </p:cNvSpPr>
          <p:nvPr>
            <p:ph idx="1"/>
          </p:nvPr>
        </p:nvSpPr>
        <p:spPr/>
        <p:txBody>
          <a:bodyPr/>
          <a:lstStyle/>
          <a:p>
            <a:r>
              <a:rPr lang="es-MX" dirty="0" smtClean="0"/>
              <a:t>  Es una inflamación  con queratinización del paladar, que se dan en fumadores tanto de pipa como de cigarrillos, también se da en aquellas personas que comen comidas excesivamente calientes.</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ww.monografias.com/trabajos63/alteraciones-paladar/alteraciones-paladar_image009.jpg"/>
          <p:cNvPicPr>
            <a:picLocks noChangeAspect="1" noChangeArrowheads="1"/>
          </p:cNvPicPr>
          <p:nvPr/>
        </p:nvPicPr>
        <p:blipFill>
          <a:blip r:embed="rId2"/>
          <a:srcRect/>
          <a:stretch>
            <a:fillRect/>
          </a:stretch>
        </p:blipFill>
        <p:spPr bwMode="auto">
          <a:xfrm>
            <a:off x="1785918" y="785794"/>
            <a:ext cx="6215106" cy="491015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7.-</a:t>
            </a:r>
            <a:r>
              <a:rPr lang="es-MX" b="1" dirty="0" smtClean="0"/>
              <a:t>Lesiones rojizas o candidiasis atrófica</a:t>
            </a:r>
            <a:r>
              <a:rPr lang="es-MX" dirty="0" smtClean="0"/>
              <a:t/>
            </a:r>
            <a:br>
              <a:rPr lang="es-MX" dirty="0" smtClean="0"/>
            </a:br>
            <a:endParaRPr lang="es-ES" dirty="0"/>
          </a:p>
        </p:txBody>
      </p:sp>
      <p:sp>
        <p:nvSpPr>
          <p:cNvPr id="3" name="2 Marcador de contenido"/>
          <p:cNvSpPr>
            <a:spLocks noGrp="1"/>
          </p:cNvSpPr>
          <p:nvPr>
            <p:ph idx="1"/>
          </p:nvPr>
        </p:nvSpPr>
        <p:spPr/>
        <p:txBody>
          <a:bodyPr>
            <a:normAutofit fontScale="92500" lnSpcReduction="20000"/>
          </a:bodyPr>
          <a:lstStyle/>
          <a:p>
            <a:r>
              <a:rPr lang="es-MX" dirty="0" smtClean="0"/>
              <a:t>    Es causado esencialmente por un hongo la </a:t>
            </a:r>
            <a:r>
              <a:rPr lang="es-MX" dirty="0" err="1" smtClean="0"/>
              <a:t>Candida</a:t>
            </a:r>
            <a:r>
              <a:rPr lang="es-MX" dirty="0" smtClean="0"/>
              <a:t> </a:t>
            </a:r>
            <a:r>
              <a:rPr lang="es-MX" dirty="0" err="1" smtClean="0"/>
              <a:t>Albicans</a:t>
            </a:r>
            <a:r>
              <a:rPr lang="es-MX" dirty="0" smtClean="0"/>
              <a:t>, rara vez producido por otras especies de </a:t>
            </a:r>
            <a:r>
              <a:rPr lang="es-MX" dirty="0" err="1" smtClean="0"/>
              <a:t>Candida</a:t>
            </a:r>
            <a:r>
              <a:rPr lang="es-MX" dirty="0" smtClean="0"/>
              <a:t>. También existen factores </a:t>
            </a:r>
            <a:r>
              <a:rPr lang="es-MX" dirty="0" err="1" smtClean="0"/>
              <a:t>predisponentes</a:t>
            </a:r>
            <a:r>
              <a:rPr lang="es-MX" dirty="0" smtClean="0"/>
              <a:t> locales que favorecen la aparición de la Candidiasis Eritematosa Crónica como son el uso de fármacos (antibióticos, </a:t>
            </a:r>
            <a:r>
              <a:rPr lang="es-MX" dirty="0" err="1" smtClean="0"/>
              <a:t>corticoesteroides</a:t>
            </a:r>
            <a:r>
              <a:rPr lang="es-MX" dirty="0" smtClean="0"/>
              <a:t>, inmunosupresores), higiene bucal deficiente, uso de prótesis, enfermedades sistémicas (anemias, diabetes, cáncer, infección por VIH).</a:t>
            </a:r>
          </a:p>
          <a:p>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monografias.com/trabajos63/alteraciones-paladar/alteraciones-paladar_image008.jpg"/>
          <p:cNvPicPr>
            <a:picLocks noChangeAspect="1" noChangeArrowheads="1"/>
          </p:cNvPicPr>
          <p:nvPr/>
        </p:nvPicPr>
        <p:blipFill>
          <a:blip r:embed="rId2"/>
          <a:srcRect/>
          <a:stretch>
            <a:fillRect/>
          </a:stretch>
        </p:blipFill>
        <p:spPr bwMode="auto">
          <a:xfrm>
            <a:off x="857224" y="928670"/>
            <a:ext cx="7429552" cy="485778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8.-</a:t>
            </a:r>
            <a:r>
              <a:rPr lang="es-ES" b="1" dirty="0" smtClean="0"/>
              <a:t>Hiperplasia condilar</a:t>
            </a:r>
            <a:br>
              <a:rPr lang="es-ES" b="1" dirty="0" smtClean="0"/>
            </a:br>
            <a:endParaRPr lang="es-ES" dirty="0"/>
          </a:p>
        </p:txBody>
      </p:sp>
      <p:sp>
        <p:nvSpPr>
          <p:cNvPr id="3" name="2 Marcador de contenido"/>
          <p:cNvSpPr>
            <a:spLocks noGrp="1"/>
          </p:cNvSpPr>
          <p:nvPr>
            <p:ph idx="1"/>
          </p:nvPr>
        </p:nvSpPr>
        <p:spPr/>
        <p:txBody>
          <a:bodyPr>
            <a:normAutofit fontScale="85000" lnSpcReduction="20000"/>
          </a:bodyPr>
          <a:lstStyle/>
          <a:p>
            <a:r>
              <a:rPr lang="es-MX" dirty="0" smtClean="0">
                <a:effectLst>
                  <a:outerShdw blurRad="38100" dist="38100" dir="2700000" algn="tl">
                    <a:srgbClr val="000000">
                      <a:alpha val="43137"/>
                    </a:srgbClr>
                  </a:outerShdw>
                </a:effectLst>
              </a:rPr>
              <a:t>La hiperplasia </a:t>
            </a:r>
            <a:r>
              <a:rPr lang="es-MX" dirty="0" err="1" smtClean="0">
                <a:effectLst>
                  <a:outerShdw blurRad="38100" dist="38100" dir="2700000" algn="tl">
                    <a:srgbClr val="000000">
                      <a:alpha val="43137"/>
                    </a:srgbClr>
                  </a:outerShdw>
                </a:effectLst>
              </a:rPr>
              <a:t>condilar</a:t>
            </a:r>
            <a:r>
              <a:rPr lang="es-MX" dirty="0" smtClean="0">
                <a:effectLst>
                  <a:outerShdw blurRad="38100" dist="38100" dir="2700000" algn="tl">
                    <a:srgbClr val="000000">
                      <a:alpha val="43137"/>
                    </a:srgbClr>
                  </a:outerShdw>
                </a:effectLst>
              </a:rPr>
              <a:t> es una alteración caracterizada por crecimiento excesivo y progresivo, que afecta el cóndilo, cuello, cuerpo y rama mandibulares. Es una enfermedad </a:t>
            </a:r>
            <a:r>
              <a:rPr lang="es-MX" dirty="0" err="1" smtClean="0">
                <a:effectLst>
                  <a:outerShdw blurRad="38100" dist="38100" dir="2700000" algn="tl">
                    <a:srgbClr val="000000">
                      <a:alpha val="43137"/>
                    </a:srgbClr>
                  </a:outerShdw>
                </a:effectLst>
              </a:rPr>
              <a:t>autolimitante</a:t>
            </a:r>
            <a:r>
              <a:rPr lang="es-MX" dirty="0" smtClean="0">
                <a:effectLst>
                  <a:outerShdw blurRad="38100" dist="38100" dir="2700000" algn="tl">
                    <a:srgbClr val="000000">
                      <a:alpha val="43137"/>
                    </a:srgbClr>
                  </a:outerShdw>
                </a:effectLst>
              </a:rPr>
              <a:t> y deformante, porque el crecimiento es desproporcionado desde antes de terminar el crecimiento general del individuo y continúa cuando aquel ha terminado. El paciente consulta por franca asimetría facial con desviación mandibular, </a:t>
            </a:r>
            <a:r>
              <a:rPr lang="es-MX" dirty="0" err="1" smtClean="0">
                <a:effectLst>
                  <a:outerShdw blurRad="38100" dist="38100" dir="2700000" algn="tl">
                    <a:srgbClr val="000000">
                      <a:alpha val="43137"/>
                    </a:srgbClr>
                  </a:outerShdw>
                </a:effectLst>
              </a:rPr>
              <a:t>maloclusión</a:t>
            </a:r>
            <a:r>
              <a:rPr lang="es-MX" dirty="0" smtClean="0">
                <a:effectLst>
                  <a:outerShdw blurRad="38100" dist="38100" dir="2700000" algn="tl">
                    <a:srgbClr val="000000">
                      <a:alpha val="43137"/>
                    </a:srgbClr>
                  </a:outerShdw>
                </a:effectLst>
              </a:rPr>
              <a:t> y en algunos casos sintomatología articular, se detecta usualmente entre la segunda y la tercera décadas de la vida</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9.-Gingivitis</a:t>
            </a:r>
            <a:endParaRPr lang="es-ES" dirty="0"/>
          </a:p>
        </p:txBody>
      </p:sp>
      <p:sp>
        <p:nvSpPr>
          <p:cNvPr id="3" name="2 Marcador de contenido"/>
          <p:cNvSpPr>
            <a:spLocks noGrp="1"/>
          </p:cNvSpPr>
          <p:nvPr>
            <p:ph idx="1"/>
          </p:nvPr>
        </p:nvSpPr>
        <p:spPr/>
        <p:txBody>
          <a:bodyPr/>
          <a:lstStyle/>
          <a:p>
            <a:r>
              <a:rPr lang="es-MX" dirty="0" smtClean="0"/>
              <a:t>La gingivitis es la inflamación de las encías.</a:t>
            </a:r>
          </a:p>
          <a:p>
            <a:r>
              <a:rPr lang="es-MX" dirty="0" smtClean="0"/>
              <a:t>Las encías inflamadas duelen, se hinchan y sangran fácilmente. La gingivitis es una dolencia muy frecuente y puede aparecer en cualquier momento tras el desarrollo de la </a:t>
            </a:r>
            <a:r>
              <a:rPr lang="es-MX" dirty="0" err="1" smtClean="0"/>
              <a:t>dentició</a:t>
            </a:r>
            <a:endParaRPr lang="es-MX" dirty="0" smtClean="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10.-</a:t>
            </a:r>
            <a:r>
              <a:rPr lang="es-ES" dirty="0" smtClean="0"/>
              <a:t>Enfermedad de las trincheras</a:t>
            </a:r>
            <a:endParaRPr lang="es-ES" dirty="0"/>
          </a:p>
        </p:txBody>
      </p:sp>
      <p:sp>
        <p:nvSpPr>
          <p:cNvPr id="3" name="2 Marcador de contenido"/>
          <p:cNvSpPr>
            <a:spLocks noGrp="1"/>
          </p:cNvSpPr>
          <p:nvPr>
            <p:ph idx="1"/>
          </p:nvPr>
        </p:nvSpPr>
        <p:spPr/>
        <p:txBody>
          <a:bodyPr>
            <a:normAutofit fontScale="70000" lnSpcReduction="20000"/>
          </a:bodyPr>
          <a:lstStyle/>
          <a:p>
            <a:r>
              <a:rPr lang="es-MX" dirty="0" smtClean="0"/>
              <a:t>La enfermedad de las trincheras (infección de </a:t>
            </a:r>
            <a:r>
              <a:rPr lang="es-MX" dirty="0" err="1" smtClean="0"/>
              <a:t>Vincent</a:t>
            </a:r>
            <a:r>
              <a:rPr lang="es-MX" dirty="0" smtClean="0"/>
              <a:t>, gingivitis ulcerosa </a:t>
            </a:r>
            <a:r>
              <a:rPr lang="es-MX" dirty="0" err="1" smtClean="0"/>
              <a:t>necrosante</a:t>
            </a:r>
            <a:r>
              <a:rPr lang="es-MX" dirty="0" smtClean="0"/>
              <a:t> aguda) es una infección dolorosa, no contagiosa, de las encías que causa dolor, fiebre y cansancio.</a:t>
            </a:r>
          </a:p>
          <a:p>
            <a:r>
              <a:rPr lang="es-MX" dirty="0" smtClean="0"/>
              <a:t>El término enfermedad de las trincheras proviene de la Primera Guerra Mundial, cuando muchos soldados en las trincheras contraían la infección. La escasa higiene bucal suele contribuir al desarrollo de la infección, lo mismo que el estrés físico o emocional, una dieta escasa o debido a que se duerme poco. La infección se presenta muy a menudo en personas con gingivitis simple, enfrentadas a un problema que les produce tensión nerviosa como, por ejemplo, los exámenes de estudios o el cambio de trabajo. Este proceso es más frecuente en los fumadores que en los no fumadores.</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686800" cy="5240386"/>
          </a:xfrm>
        </p:spPr>
        <p:txBody>
          <a:bodyPr>
            <a:normAutofit fontScale="62500" lnSpcReduction="20000"/>
          </a:bodyPr>
          <a:lstStyle/>
          <a:p>
            <a:pPr algn="ctr"/>
            <a:endParaRPr lang="es-MX" sz="3400" b="1" dirty="0" smtClean="0"/>
          </a:p>
          <a:p>
            <a:pPr>
              <a:buNone/>
            </a:pPr>
            <a:r>
              <a:rPr lang="es-MX" sz="4400" dirty="0" smtClean="0"/>
              <a:t/>
            </a:r>
            <a:br>
              <a:rPr lang="es-MX" sz="4400" dirty="0" smtClean="0"/>
            </a:br>
            <a:r>
              <a:rPr lang="es-MX" sz="4400" dirty="0" smtClean="0"/>
              <a:t>La anquilosis temporo-mandibular, es la fusión ósea, fibrosa o cartilaginosa de las superficies que conforman la articulación: cavidad glenoidea del temporal-cóndilo mandibular. La anquilosis puede presentarse en periodo de crecimiento o después de completado este, afectando la función mandibular y en ocasiones estética facial. Los daños que se pueden presentar en esta patología no son solo funcionales o estéticos si no también psicológicos.</a:t>
            </a:r>
          </a:p>
        </p:txBody>
      </p:sp>
      <p:sp>
        <p:nvSpPr>
          <p:cNvPr id="4" name="3 CuadroTexto"/>
          <p:cNvSpPr txBox="1"/>
          <p:nvPr/>
        </p:nvSpPr>
        <p:spPr>
          <a:xfrm>
            <a:off x="0" y="571480"/>
            <a:ext cx="8429684" cy="769441"/>
          </a:xfrm>
          <a:prstGeom prst="rect">
            <a:avLst/>
          </a:prstGeom>
          <a:noFill/>
        </p:spPr>
        <p:txBody>
          <a:bodyPr wrap="square" rtlCol="0">
            <a:spAutoFit/>
          </a:bodyPr>
          <a:lstStyle/>
          <a:p>
            <a:pPr algn="ctr"/>
            <a:r>
              <a:rPr lang="es-ES" sz="4400" b="1" dirty="0" smtClean="0">
                <a:solidFill>
                  <a:schemeClr val="accent4">
                    <a:lumMod val="50000"/>
                  </a:schemeClr>
                </a:solidFill>
              </a:rPr>
              <a:t>1.- Anquilosis</a:t>
            </a:r>
            <a:endParaRPr lang="es-ES" sz="4400" dirty="0">
              <a:solidFill>
                <a:schemeClr val="accent4">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Periodontitis ligera</a:t>
            </a:r>
            <a:endParaRPr lang="es-ES" dirty="0"/>
          </a:p>
        </p:txBody>
      </p:sp>
      <p:sp>
        <p:nvSpPr>
          <p:cNvPr id="3" name="2 Marcador de contenido"/>
          <p:cNvSpPr>
            <a:spLocks noGrp="1"/>
          </p:cNvSpPr>
          <p:nvPr>
            <p:ph idx="1"/>
          </p:nvPr>
        </p:nvSpPr>
        <p:spPr/>
        <p:txBody>
          <a:bodyPr/>
          <a:lstStyle/>
          <a:p>
            <a:pPr>
              <a:buNone/>
            </a:pPr>
            <a:r>
              <a:rPr lang="es-MX" smtClean="0"/>
              <a:t>  </a:t>
            </a:r>
            <a:r>
              <a:rPr lang="es-MX" dirty="0" smtClean="0"/>
              <a:t> Si la gingivitis no es tratada, puede progresar hacia una periodontitis. En esta etapa ligera del mal, la enfermedad periodontal empieza a destruir el hueso y el tejido que sostienen a los dientes.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ri\Escritorio\can-impactat-1_ok.jpg"/>
          <p:cNvPicPr>
            <a:picLocks noChangeAspect="1" noChangeArrowheads="1"/>
          </p:cNvPicPr>
          <p:nvPr/>
        </p:nvPicPr>
        <p:blipFill>
          <a:blip r:embed="rId2"/>
          <a:srcRect/>
          <a:stretch>
            <a:fillRect/>
          </a:stretch>
        </p:blipFill>
        <p:spPr bwMode="auto">
          <a:xfrm>
            <a:off x="1142976" y="714356"/>
            <a:ext cx="7072362" cy="501492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97642"/>
          </a:xfrm>
        </p:spPr>
        <p:txBody>
          <a:bodyPr>
            <a:normAutofit fontScale="77500" lnSpcReduction="20000"/>
          </a:bodyPr>
          <a:lstStyle/>
          <a:p>
            <a:r>
              <a:rPr lang="es-MX" sz="3100" b="1" dirty="0" smtClean="0"/>
              <a:t>SIGNOS Y SINTOMAS</a:t>
            </a:r>
            <a:endParaRPr lang="es-MX" sz="3100" dirty="0" smtClean="0"/>
          </a:p>
          <a:p>
            <a:r>
              <a:rPr lang="es-MX" sz="3100" dirty="0" smtClean="0"/>
              <a:t>Dolor localizado en la articulación </a:t>
            </a:r>
            <a:r>
              <a:rPr lang="es-MX" sz="3100" dirty="0" err="1" smtClean="0"/>
              <a:t>temporo</a:t>
            </a:r>
            <a:r>
              <a:rPr lang="es-MX" sz="3100" dirty="0" smtClean="0"/>
              <a:t>-mandibular que aumenta en función y que a veces se irradia.</a:t>
            </a:r>
          </a:p>
          <a:p>
            <a:r>
              <a:rPr lang="es-MX" sz="3100" dirty="0" smtClean="0"/>
              <a:t>Dolor al masticar.</a:t>
            </a:r>
          </a:p>
          <a:p>
            <a:r>
              <a:rPr lang="es-MX" sz="3100" dirty="0" smtClean="0"/>
              <a:t>Chasquidos articulares al abrir o cerrar la boca.</a:t>
            </a:r>
          </a:p>
          <a:p>
            <a:r>
              <a:rPr lang="es-MX" sz="3100" dirty="0" smtClean="0"/>
              <a:t>Crepitación.</a:t>
            </a:r>
          </a:p>
          <a:p>
            <a:r>
              <a:rPr lang="es-MX" sz="3100" dirty="0" smtClean="0"/>
              <a:t>Bloqueos mandibulares de apertura o cierre.</a:t>
            </a:r>
          </a:p>
          <a:p>
            <a:r>
              <a:rPr lang="es-MX" sz="3100" dirty="0" smtClean="0"/>
              <a:t>Limitación de la apertura de la boca y sus movimientos laterales o protrusivos.</a:t>
            </a:r>
          </a:p>
          <a:p>
            <a:r>
              <a:rPr lang="es-MX" sz="3100" dirty="0" smtClean="0"/>
              <a:t>Apretamiento nocturno (en caso de bruxismo).</a:t>
            </a:r>
          </a:p>
          <a:p>
            <a:r>
              <a:rPr lang="es-MX" sz="3100" dirty="0" smtClean="0"/>
              <a:t>Otalgia refleja.</a:t>
            </a:r>
          </a:p>
          <a:p>
            <a:r>
              <a:rPr lang="es-MX" sz="3100" dirty="0" smtClean="0"/>
              <a:t>Mal oclusión de los dientes (mordida abierta uní o bilateral) o mordida cruzada.</a:t>
            </a:r>
          </a:p>
          <a:p>
            <a:r>
              <a:rPr lang="es-MX" sz="3100" dirty="0" smtClean="0"/>
              <a:t>Asimetría facial por crecimiento anormal del cóndilo</a:t>
            </a:r>
            <a:r>
              <a:rPr lang="es-MX" dirty="0" smtClean="0"/>
              <a:t>.</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b="1" dirty="0" smtClean="0">
                <a:effectLst/>
              </a:rPr>
              <a:t>2.-Paladar hendido</a:t>
            </a:r>
            <a:endParaRPr lang="es-ES" dirty="0">
              <a:effectLst/>
            </a:endParaRPr>
          </a:p>
        </p:txBody>
      </p:sp>
      <p:sp>
        <p:nvSpPr>
          <p:cNvPr id="3" name="2 Marcador de contenido"/>
          <p:cNvSpPr>
            <a:spLocks noGrp="1"/>
          </p:cNvSpPr>
          <p:nvPr>
            <p:ph idx="1"/>
          </p:nvPr>
        </p:nvSpPr>
        <p:spPr>
          <a:xfrm>
            <a:off x="457200" y="1428736"/>
            <a:ext cx="8229600" cy="5026072"/>
          </a:xfrm>
        </p:spPr>
        <p:txBody>
          <a:bodyPr>
            <a:normAutofit fontScale="85000" lnSpcReduction="20000"/>
          </a:bodyPr>
          <a:lstStyle/>
          <a:p>
            <a:pPr>
              <a:buNone/>
            </a:pPr>
            <a:endParaRPr lang="es-MX" dirty="0" smtClean="0"/>
          </a:p>
          <a:p>
            <a:pPr>
              <a:buNone/>
            </a:pPr>
            <a:r>
              <a:rPr lang="es-MX" sz="3100" dirty="0" smtClean="0"/>
              <a:t>     El 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 A menudo la hendidura también incluye el labio. El paladar hendido no es tan perceptible como el labio leporino porque está dentro de la boca. Puede ser la única anomalía que presenta el niño o puede estar asociado con el labio leporino u otros síndromes.</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883328"/>
          </a:xfrm>
        </p:spPr>
        <p:txBody>
          <a:bodyPr>
            <a:normAutofit fontScale="77500" lnSpcReduction="20000"/>
          </a:bodyPr>
          <a:lstStyle/>
          <a:p>
            <a:pPr algn="ctr">
              <a:buNone/>
            </a:pPr>
            <a:r>
              <a:rPr lang="es-MX" sz="4600" b="1" dirty="0" smtClean="0">
                <a:solidFill>
                  <a:schemeClr val="accent4">
                    <a:lumMod val="50000"/>
                  </a:schemeClr>
                </a:solidFill>
              </a:rPr>
              <a:t>3.-LABIO LEPORINO</a:t>
            </a:r>
          </a:p>
          <a:p>
            <a:pPr algn="ctr"/>
            <a:endParaRPr lang="es-MX" sz="3300" dirty="0" smtClean="0">
              <a:solidFill>
                <a:schemeClr val="accent4">
                  <a:lumMod val="50000"/>
                </a:schemeClr>
              </a:solidFill>
            </a:endParaRPr>
          </a:p>
          <a:p>
            <a:r>
              <a:rPr lang="es-MX" dirty="0" smtClean="0"/>
              <a:t>El labio leporino es una anomalía en la que el labio no se forma completamente durante el desarrollo fetal. El grado del labio leporino puede variar enormemente, desde leve (muesca del labio) hasta severo (gran abertura desde el labio hasta la nariz). </a:t>
            </a:r>
            <a:br>
              <a:rPr lang="es-MX" dirty="0" smtClean="0"/>
            </a:br>
            <a:r>
              <a:rPr lang="es-MX" dirty="0" smtClean="0"/>
              <a:t/>
            </a:r>
            <a:br>
              <a:rPr lang="es-MX" dirty="0" smtClean="0"/>
            </a:br>
            <a:r>
              <a:rPr lang="es-MX" dirty="0" smtClean="0"/>
              <a:t>El labio leporino recibe distintos nombres según su ubicación y el grado de compromiso del labio. Una hendidura en un lado del labio que no se extiende hasta la nariz se denomina unilateral incompleta. Una hendidura en un lado del labio que se extiende hasta la nariz se denomina unilateral completa. Una hendidura que compromete ambos lados del labio y que se extiende y compromete la nariz se denomina bilateral completa.</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http://www.generaccion.com/u/imagenes/6175.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3076" name="Picture 4" descr="http://www.generaccion.com/u/imagenes/6175.jpg"/>
          <p:cNvPicPr>
            <a:picLocks noChangeAspect="1" noChangeArrowheads="1"/>
          </p:cNvPicPr>
          <p:nvPr/>
        </p:nvPicPr>
        <p:blipFill>
          <a:blip r:embed="rId2"/>
          <a:srcRect/>
          <a:stretch>
            <a:fillRect/>
          </a:stretch>
        </p:blipFill>
        <p:spPr bwMode="auto">
          <a:xfrm>
            <a:off x="928662" y="571480"/>
            <a:ext cx="7429552" cy="571504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4.- </a:t>
            </a:r>
            <a:r>
              <a:rPr lang="es-ES" b="1" dirty="0" smtClean="0"/>
              <a:t>Mucositis</a:t>
            </a:r>
            <a:endParaRPr lang="es-ES" dirty="0"/>
          </a:p>
        </p:txBody>
      </p:sp>
      <p:sp>
        <p:nvSpPr>
          <p:cNvPr id="3" name="2 Marcador de contenido"/>
          <p:cNvSpPr>
            <a:spLocks noGrp="1"/>
          </p:cNvSpPr>
          <p:nvPr>
            <p:ph idx="1"/>
          </p:nvPr>
        </p:nvSpPr>
        <p:spPr/>
        <p:txBody>
          <a:bodyPr/>
          <a:lstStyle/>
          <a:p>
            <a:r>
              <a:rPr lang="es-MX" dirty="0" smtClean="0"/>
              <a:t>Es la hinchazón, irritación y ulceración de las células mucosas que revisten el tracto digestivo. Puede desarrollarse desde la boca hasta el ano.</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2">
      <a:dk1>
        <a:srgbClr val="016188"/>
      </a:dk1>
      <a:lt1>
        <a:sysClr val="window" lastClr="FFFFFF"/>
      </a:lt1>
      <a:dk2>
        <a:srgbClr val="666666"/>
      </a:dk2>
      <a:lt2>
        <a:srgbClr val="D2D2D2"/>
      </a:lt2>
      <a:accent1>
        <a:srgbClr val="0192CD"/>
      </a:accent1>
      <a:accent2>
        <a:srgbClr val="A2E3FE"/>
      </a:accent2>
      <a:accent3>
        <a:srgbClr val="D0F1FE"/>
      </a:accent3>
      <a:accent4>
        <a:srgbClr val="73D6FD"/>
      </a:accent4>
      <a:accent5>
        <a:srgbClr val="005BD3"/>
      </a:accent5>
      <a:accent6>
        <a:srgbClr val="00349E"/>
      </a:accent6>
      <a:hlink>
        <a:srgbClr val="17BBFD"/>
      </a:hlink>
      <a:folHlink>
        <a:srgbClr val="004866"/>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118</TotalTime>
  <Words>627</Words>
  <Application>Microsoft Office PowerPoint</Application>
  <PresentationFormat>Presentación en pantalla (4:3)</PresentationFormat>
  <Paragraphs>40</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Brío</vt:lpstr>
      <vt:lpstr>Patologías más frecuentes del aparato estomatognático</vt:lpstr>
      <vt:lpstr>Diapositiva 2</vt:lpstr>
      <vt:lpstr>Diapositiva 3</vt:lpstr>
      <vt:lpstr>Diapositiva 4</vt:lpstr>
      <vt:lpstr>2.-Paladar hendido</vt:lpstr>
      <vt:lpstr>Diapositiva 6</vt:lpstr>
      <vt:lpstr>Diapositiva 7</vt:lpstr>
      <vt:lpstr>Diapositiva 8</vt:lpstr>
      <vt:lpstr>4.- Mucositis</vt:lpstr>
      <vt:lpstr>Diapositiva 10</vt:lpstr>
      <vt:lpstr>5.-Nevo blanco esponjoso </vt:lpstr>
      <vt:lpstr>Diapositiva 12</vt:lpstr>
      <vt:lpstr>6.-ESTOMATITIS NICOTÍNICA O PALADAR DEL FUMADOR </vt:lpstr>
      <vt:lpstr>Diapositiva 14</vt:lpstr>
      <vt:lpstr>7.-Lesiones rojizas o candidiasis atrófica </vt:lpstr>
      <vt:lpstr>Diapositiva 16</vt:lpstr>
      <vt:lpstr>8.-Hiperplasia condilar </vt:lpstr>
      <vt:lpstr>9.-Gingivitis</vt:lpstr>
      <vt:lpstr>10.-Enfermedad de las trincheras</vt:lpstr>
      <vt:lpstr>Periodontitis ligera</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Patologías más frecuentes del aparato estomatognático</dc:title>
  <dc:creator>Your User Name</dc:creator>
  <cp:lastModifiedBy>Your User Name</cp:lastModifiedBy>
  <cp:revision>13</cp:revision>
  <dcterms:created xsi:type="dcterms:W3CDTF">2012-05-03T00:59:33Z</dcterms:created>
  <dcterms:modified xsi:type="dcterms:W3CDTF">2012-05-03T02:59:02Z</dcterms:modified>
</cp:coreProperties>
</file>