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11CA143-EC94-4FC7-A84B-096F83F5E058}" type="datetimeFigureOut">
              <a:rPr lang="es-MX" smtClean="0"/>
              <a:t>14/05/2012</a:t>
            </a:fld>
            <a:endParaRPr lang="es-MX"/>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MX"/>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D9F0893A-FEBD-4483-B5CB-AEEEC6A5115E}"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11CA143-EC94-4FC7-A84B-096F83F5E058}" type="datetimeFigureOut">
              <a:rPr lang="es-MX" smtClean="0"/>
              <a:t>14/05/2012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9F0893A-FEBD-4483-B5CB-AEEEC6A5115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511CA143-EC94-4FC7-A84B-096F83F5E058}" type="datetimeFigureOut">
              <a:rPr lang="es-MX" smtClean="0"/>
              <a:t>14/05/2012</a:t>
            </a:fld>
            <a:endParaRPr lang="es-MX"/>
          </a:p>
        </p:txBody>
      </p:sp>
      <p:sp>
        <p:nvSpPr>
          <p:cNvPr id="5" name="4 Marcador de pie de página"/>
          <p:cNvSpPr>
            <a:spLocks noGrp="1"/>
          </p:cNvSpPr>
          <p:nvPr>
            <p:ph type="ftr" sz="quarter" idx="11"/>
          </p:nvPr>
        </p:nvSpPr>
        <p:spPr>
          <a:xfrm>
            <a:off x="457201" y="6248207"/>
            <a:ext cx="5573483" cy="365125"/>
          </a:xfrm>
        </p:spPr>
        <p:txBody>
          <a:bodyPr/>
          <a:lstStyle/>
          <a:p>
            <a:endParaRPr lang="es-MX"/>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D9F0893A-FEBD-4483-B5CB-AEEEC6A5115E}"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11CA143-EC94-4FC7-A84B-096F83F5E058}" type="datetimeFigureOut">
              <a:rPr lang="es-MX" smtClean="0"/>
              <a:t>14/05/2012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D9F0893A-FEBD-4483-B5CB-AEEEC6A5115E}" type="slidenum">
              <a:rPr lang="es-MX" smtClean="0"/>
              <a:t>‹Nº›</a:t>
            </a:fld>
            <a:endParaRPr lang="es-MX"/>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11CA143-EC94-4FC7-A84B-096F83F5E058}" type="datetimeFigureOut">
              <a:rPr lang="es-MX" smtClean="0"/>
              <a:t>14/05/2012</a:t>
            </a:fld>
            <a:endParaRPr lang="es-MX"/>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9F0893A-FEBD-4483-B5CB-AEEEC6A5115E}" type="slidenum">
              <a:rPr lang="es-MX" smtClean="0"/>
              <a:t>‹Nº›</a:t>
            </a:fld>
            <a:endParaRPr lang="es-MX"/>
          </a:p>
        </p:txBody>
      </p:sp>
      <p:sp>
        <p:nvSpPr>
          <p:cNvPr id="14" name="13 Marcador de pie de página"/>
          <p:cNvSpPr>
            <a:spLocks noGrp="1"/>
          </p:cNvSpPr>
          <p:nvPr>
            <p:ph type="ftr" sz="quarter" idx="12"/>
          </p:nvPr>
        </p:nvSpPr>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511CA143-EC94-4FC7-A84B-096F83F5E058}" type="datetimeFigureOut">
              <a:rPr lang="es-MX" smtClean="0"/>
              <a:t>14/05/2012</a:t>
            </a:fld>
            <a:endParaRPr lang="es-MX"/>
          </a:p>
        </p:txBody>
      </p:sp>
      <p:sp>
        <p:nvSpPr>
          <p:cNvPr id="10" name="9 Marcador de número de diapositiva"/>
          <p:cNvSpPr>
            <a:spLocks noGrp="1"/>
          </p:cNvSpPr>
          <p:nvPr>
            <p:ph type="sldNum" sz="quarter" idx="16"/>
          </p:nvPr>
        </p:nvSpPr>
        <p:spPr/>
        <p:txBody>
          <a:bodyPr rtlCol="0"/>
          <a:lstStyle/>
          <a:p>
            <a:fld id="{D9F0893A-FEBD-4483-B5CB-AEEEC6A5115E}" type="slidenum">
              <a:rPr lang="es-MX" smtClean="0"/>
              <a:t>‹Nº›</a:t>
            </a:fld>
            <a:endParaRPr lang="es-MX"/>
          </a:p>
        </p:txBody>
      </p:sp>
      <p:sp>
        <p:nvSpPr>
          <p:cNvPr id="12" name="11 Marcador de pie de página"/>
          <p:cNvSpPr>
            <a:spLocks noGrp="1"/>
          </p:cNvSpPr>
          <p:nvPr>
            <p:ph type="ftr" sz="quarter" idx="17"/>
          </p:nvPr>
        </p:nvSpPr>
        <p:spPr/>
        <p:txBody>
          <a:bodyPr rtlCol="0"/>
          <a:lstStyle/>
          <a:p>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511CA143-EC94-4FC7-A84B-096F83F5E058}" type="datetimeFigureOut">
              <a:rPr lang="es-MX" smtClean="0"/>
              <a:t>14/05/2012</a:t>
            </a:fld>
            <a:endParaRPr lang="es-MX"/>
          </a:p>
        </p:txBody>
      </p:sp>
      <p:sp>
        <p:nvSpPr>
          <p:cNvPr id="12" name="11 Marcador de número de diapositiva"/>
          <p:cNvSpPr>
            <a:spLocks noGrp="1"/>
          </p:cNvSpPr>
          <p:nvPr>
            <p:ph type="sldNum" sz="quarter" idx="16"/>
          </p:nvPr>
        </p:nvSpPr>
        <p:spPr/>
        <p:txBody>
          <a:bodyPr rtlCol="0"/>
          <a:lstStyle/>
          <a:p>
            <a:fld id="{D9F0893A-FEBD-4483-B5CB-AEEEC6A5115E}" type="slidenum">
              <a:rPr lang="es-MX" smtClean="0"/>
              <a:t>‹Nº›</a:t>
            </a:fld>
            <a:endParaRPr lang="es-MX"/>
          </a:p>
        </p:txBody>
      </p:sp>
      <p:sp>
        <p:nvSpPr>
          <p:cNvPr id="14" name="13 Marcador de pie de página"/>
          <p:cNvSpPr>
            <a:spLocks noGrp="1"/>
          </p:cNvSpPr>
          <p:nvPr>
            <p:ph type="ftr" sz="quarter" idx="17"/>
          </p:nvPr>
        </p:nvSpPr>
        <p:spPr/>
        <p:txBody>
          <a:bodyPr rtlCol="0"/>
          <a:lstStyle/>
          <a:p>
            <a:endParaRPr lang="es-MX"/>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11CA143-EC94-4FC7-A84B-096F83F5E058}" type="datetimeFigureOut">
              <a:rPr lang="es-MX" smtClean="0"/>
              <a:t>14/05/2012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D9F0893A-FEBD-4483-B5CB-AEEEC6A5115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1CA143-EC94-4FC7-A84B-096F83F5E058}" type="datetimeFigureOut">
              <a:rPr lang="es-MX" smtClean="0"/>
              <a:t>14/05/2012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D9F0893A-FEBD-4483-B5CB-AEEEC6A5115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11CA143-EC94-4FC7-A84B-096F83F5E058}" type="datetimeFigureOut">
              <a:rPr lang="es-MX" smtClean="0"/>
              <a:t>14/05/2012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D9F0893A-FEBD-4483-B5CB-AEEEC6A5115E}" type="slidenum">
              <a:rPr lang="es-MX" smtClean="0"/>
              <a:t>‹Nº›</a:t>
            </a:fld>
            <a:endParaRPr lang="es-MX"/>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511CA143-EC94-4FC7-A84B-096F83F5E058}" type="datetimeFigureOut">
              <a:rPr lang="es-MX" smtClean="0"/>
              <a:t>14/05/2012</a:t>
            </a:fld>
            <a:endParaRPr lang="es-MX"/>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D9F0893A-FEBD-4483-B5CB-AEEEC6A5115E}" type="slidenum">
              <a:rPr lang="es-MX" smtClean="0"/>
              <a:t>‹Nº›</a:t>
            </a:fld>
            <a:endParaRPr lang="es-MX"/>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MX"/>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11CA143-EC94-4FC7-A84B-096F83F5E058}" type="datetimeFigureOut">
              <a:rPr lang="es-MX" smtClean="0"/>
              <a:t>14/05/2012</a:t>
            </a:fld>
            <a:endParaRPr lang="es-MX"/>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MX"/>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F0893A-FEBD-4483-B5CB-AEEEC6A5115E}"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00109"/>
            <a:ext cx="7772400" cy="1785949"/>
          </a:xfrm>
        </p:spPr>
        <p:txBody>
          <a:bodyPr/>
          <a:lstStyle/>
          <a:p>
            <a:r>
              <a:rPr lang="es-MX" dirty="0" smtClean="0">
                <a:solidFill>
                  <a:schemeClr val="tx2">
                    <a:lumMod val="75000"/>
                  </a:schemeClr>
                </a:solidFill>
              </a:rPr>
              <a:t>PATOLOGIAS DEL APARATO ESTOMAGTONATICO</a:t>
            </a:r>
            <a:endParaRPr lang="es-MX" dirty="0">
              <a:solidFill>
                <a:schemeClr val="tx2">
                  <a:lumMod val="75000"/>
                </a:schemeClr>
              </a:solidFill>
            </a:endParaRPr>
          </a:p>
        </p:txBody>
      </p:sp>
      <p:sp>
        <p:nvSpPr>
          <p:cNvPr id="3" name="2 Subtítulo"/>
          <p:cNvSpPr>
            <a:spLocks noGrp="1"/>
          </p:cNvSpPr>
          <p:nvPr>
            <p:ph type="subTitle" idx="1"/>
          </p:nvPr>
        </p:nvSpPr>
        <p:spPr/>
        <p:txBody>
          <a:bodyPr/>
          <a:lstStyle/>
          <a:p>
            <a:r>
              <a:rPr lang="es-MX" dirty="0" smtClean="0"/>
              <a:t>MONICA  KORAIMA MACIAS OREGON.</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sz="quarter" idx="1"/>
          </p:nvPr>
        </p:nvSpPr>
        <p:spPr/>
        <p:txBody>
          <a:bodyPr>
            <a:normAutofit lnSpcReduction="10000"/>
          </a:bodyPr>
          <a:lstStyle/>
          <a:p>
            <a:r>
              <a:rPr lang="es-MX" b="1" dirty="0" smtClean="0"/>
              <a:t>Este sistema</a:t>
            </a:r>
            <a:r>
              <a:rPr lang="es-MX" dirty="0" smtClean="0"/>
              <a:t> se ha convertido en el objeto de estudio de la Odontología; ya que al mismo tiempo está compuesto por Microsistemas tales como: el sistema muscular, el sistema articular, el sistema nervioso, el sistema secretor, entre otros conformándose de esta manera cinco unidades </a:t>
            </a:r>
            <a:r>
              <a:rPr lang="es-MX" dirty="0" err="1" smtClean="0"/>
              <a:t>anatomofuncionales</a:t>
            </a:r>
            <a:r>
              <a:rPr lang="es-MX" dirty="0" smtClean="0"/>
              <a:t> (</a:t>
            </a:r>
            <a:r>
              <a:rPr lang="es-MX" dirty="0" err="1" smtClean="0"/>
              <a:t>dento</a:t>
            </a:r>
            <a:r>
              <a:rPr lang="es-MX" dirty="0" smtClean="0"/>
              <a:t>-gingival y alveolar, la </a:t>
            </a:r>
            <a:r>
              <a:rPr lang="es-MX" dirty="0" err="1" smtClean="0"/>
              <a:t>maxilomandibular</a:t>
            </a:r>
            <a:r>
              <a:rPr lang="es-MX" dirty="0" smtClean="0"/>
              <a:t> y articular, la secretora, la </a:t>
            </a:r>
            <a:r>
              <a:rPr lang="es-MX" dirty="0" err="1" smtClean="0"/>
              <a:t>psico</a:t>
            </a:r>
            <a:r>
              <a:rPr lang="es-MX" dirty="0" smtClean="0"/>
              <a:t>-</a:t>
            </a:r>
            <a:r>
              <a:rPr lang="es-MX" dirty="0" err="1" smtClean="0"/>
              <a:t>neuro</a:t>
            </a:r>
            <a:r>
              <a:rPr lang="es-MX" dirty="0" smtClean="0"/>
              <a:t>-muscular y la inmunológica), que deben interrelacionarse entre sí para desarrollar las funciones del Sistema </a:t>
            </a:r>
            <a:r>
              <a:rPr lang="es-MX" dirty="0" err="1" smtClean="0"/>
              <a:t>Estomatognático</a:t>
            </a:r>
            <a:r>
              <a:rPr lang="es-MX" dirty="0" smtClean="0"/>
              <a:t>.</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1. ANQUILOUS</a:t>
            </a:r>
            <a:endParaRPr lang="es-MX" dirty="0"/>
          </a:p>
        </p:txBody>
      </p:sp>
      <p:sp>
        <p:nvSpPr>
          <p:cNvPr id="3" name="2 Marcador de contenido"/>
          <p:cNvSpPr>
            <a:spLocks noGrp="1"/>
          </p:cNvSpPr>
          <p:nvPr>
            <p:ph sz="quarter" idx="1"/>
          </p:nvPr>
        </p:nvSpPr>
        <p:spPr/>
        <p:txBody>
          <a:bodyPr>
            <a:normAutofit lnSpcReduction="10000"/>
          </a:bodyPr>
          <a:lstStyle/>
          <a:p>
            <a:r>
              <a:rPr lang="es-MX" dirty="0" smtClean="0"/>
              <a:t>La anquilosis </a:t>
            </a:r>
            <a:r>
              <a:rPr lang="es-MX" dirty="0" err="1" smtClean="0"/>
              <a:t>temporo</a:t>
            </a:r>
            <a:r>
              <a:rPr lang="es-MX" dirty="0" smtClean="0"/>
              <a:t>-mandibular, es la fusión ósea, fibrosa o cartilaginosa de las superficies que conforman la articulación: cavidad glenoidea del temporal-cóndilo mandibular. La anquilosis puede presentarse en periodo de crecimiento o después de completado este, afectando la función mandibular y en ocasiones estética facial. Los daños que se pueden presentar en esta patología no son solo funcionales o estéticos si no también psicológicos.</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2. PALADAR HENDIDO</a:t>
            </a:r>
            <a:endParaRPr lang="es-MX" dirty="0"/>
          </a:p>
        </p:txBody>
      </p:sp>
      <p:sp>
        <p:nvSpPr>
          <p:cNvPr id="3" name="2 Marcador de contenido"/>
          <p:cNvSpPr>
            <a:spLocks noGrp="1"/>
          </p:cNvSpPr>
          <p:nvPr>
            <p:ph sz="quarter" idx="1"/>
          </p:nvPr>
        </p:nvSpPr>
        <p:spPr/>
        <p:txBody>
          <a:bodyPr>
            <a:normAutofit/>
          </a:bodyPr>
          <a:lstStyle/>
          <a:p>
            <a:r>
              <a:rPr lang="es-MX" dirty="0" smtClean="0"/>
              <a:t>El paladar hendido se presenta cuando el paladar no se cierra completamente sino que deja una abertura que se extiende hasta la cavidad nasal. La hendidura puede afectar a cualquier lado del paladar. Puede extenderse desde la parte anterior de la boca (paladar duro) hasta la garganta (paladar blando</a:t>
            </a:r>
            <a:r>
              <a:rPr lang="es-MX" dirty="0" smtClean="0"/>
              <a:t>). </a:t>
            </a:r>
            <a:r>
              <a:rPr lang="es-MX" dirty="0" smtClean="0"/>
              <a:t>Puede ser la única anomalía que presenta el niño o puede estar asociado con el labio leporino u otros síndromes</a:t>
            </a:r>
            <a:r>
              <a:rPr lang="es-MX" dirty="0" smtClean="0"/>
              <a:t>.</a:t>
            </a:r>
            <a:endParaRPr lang="es-MX" dirty="0" smtClean="0"/>
          </a:p>
          <a:p>
            <a:endParaRPr lang="es-MX" dirty="0"/>
          </a:p>
        </p:txBody>
      </p:sp>
      <p:pic>
        <p:nvPicPr>
          <p:cNvPr id="4" name="3 Imagen" descr="A6MOVDQCAU31MSBCABN6EJDCALZAVKCCA1Q0I6MCA54LLGGCA75ZAO7CAUKTEMQCAZHKKR5CA77T4ZYCAXLW6BACAVBDTVECATEKEJ6CAMAYI3SCACHU3CVCACU6EN5CA9B9I8QCANX4AELCAIJR2YH.jpg"/>
          <p:cNvPicPr>
            <a:picLocks noChangeAspect="1"/>
          </p:cNvPicPr>
          <p:nvPr/>
        </p:nvPicPr>
        <p:blipFill>
          <a:blip r:embed="rId2"/>
          <a:stretch>
            <a:fillRect/>
          </a:stretch>
        </p:blipFill>
        <p:spPr>
          <a:xfrm>
            <a:off x="7215206" y="5143512"/>
            <a:ext cx="1357322" cy="17144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3. LABIO LEPORINO</a:t>
            </a:r>
            <a:endParaRPr lang="es-MX" dirty="0"/>
          </a:p>
        </p:txBody>
      </p:sp>
      <p:sp>
        <p:nvSpPr>
          <p:cNvPr id="3" name="2 Marcador de contenido"/>
          <p:cNvSpPr>
            <a:spLocks noGrp="1"/>
          </p:cNvSpPr>
          <p:nvPr>
            <p:ph sz="quarter" idx="1"/>
          </p:nvPr>
        </p:nvSpPr>
        <p:spPr/>
        <p:txBody>
          <a:bodyPr/>
          <a:lstStyle/>
          <a:p>
            <a:r>
              <a:rPr lang="es-MX" dirty="0" smtClean="0"/>
              <a:t>El labio leporino es una anomalía en la que el labio no se forma completamente durante el desarrollo fetal. El grado del labio leporino puede variar enormemente, desde leve (muesca del labio) hasta severo (gran abertura desde el labio hasta la nariz). </a:t>
            </a:r>
            <a:br>
              <a:rPr lang="es-MX" dirty="0" smtClean="0"/>
            </a:br>
            <a:endParaRPr lang="es-MX" dirty="0"/>
          </a:p>
        </p:txBody>
      </p:sp>
      <p:pic>
        <p:nvPicPr>
          <p:cNvPr id="4" name="3 Imagen" descr="defectos-congenitos-en-los-bebes[1].jpg"/>
          <p:cNvPicPr>
            <a:picLocks noChangeAspect="1"/>
          </p:cNvPicPr>
          <p:nvPr/>
        </p:nvPicPr>
        <p:blipFill>
          <a:blip r:embed="rId2"/>
          <a:stretch>
            <a:fillRect/>
          </a:stretch>
        </p:blipFill>
        <p:spPr>
          <a:xfrm>
            <a:off x="3143240" y="3963836"/>
            <a:ext cx="3357586" cy="24464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4. MUCOSITIS</a:t>
            </a:r>
            <a:endParaRPr lang="es-MX" dirty="0"/>
          </a:p>
        </p:txBody>
      </p:sp>
      <p:sp>
        <p:nvSpPr>
          <p:cNvPr id="3" name="2 Marcador de contenido"/>
          <p:cNvSpPr>
            <a:spLocks noGrp="1"/>
          </p:cNvSpPr>
          <p:nvPr>
            <p:ph sz="quarter" idx="1"/>
          </p:nvPr>
        </p:nvSpPr>
        <p:spPr/>
        <p:txBody>
          <a:bodyPr/>
          <a:lstStyle/>
          <a:p>
            <a:pPr>
              <a:buNone/>
            </a:pPr>
            <a:r>
              <a:rPr lang="es-MX" dirty="0" smtClean="0"/>
              <a:t>   Es </a:t>
            </a:r>
            <a:r>
              <a:rPr lang="es-MX" dirty="0" smtClean="0"/>
              <a:t>la hinchazón, irritación y ulceración de las </a:t>
            </a:r>
            <a:r>
              <a:rPr lang="es-MX" dirty="0" smtClean="0"/>
              <a:t>células    mucosas </a:t>
            </a:r>
            <a:r>
              <a:rPr lang="es-MX" dirty="0" smtClean="0"/>
              <a:t>que revisten el tracto digestivo. Puede desarrollarse desde la boca hasta el </a:t>
            </a:r>
            <a:r>
              <a:rPr lang="es-MX" dirty="0" smtClean="0"/>
              <a:t>ano.</a:t>
            </a:r>
          </a:p>
          <a:p>
            <a:pPr>
              <a:buNone/>
            </a:pPr>
            <a:r>
              <a:rPr lang="es-MX" dirty="0" smtClean="0"/>
              <a:t>SINTOMAS:</a:t>
            </a:r>
          </a:p>
          <a:p>
            <a:r>
              <a:rPr lang="es-MX" dirty="0" smtClean="0"/>
              <a:t>- Atípica a los alimentos muy fríos o muy calientes.</a:t>
            </a:r>
          </a:p>
          <a:p>
            <a:r>
              <a:rPr lang="es-MX" dirty="0" smtClean="0"/>
              <a:t>- Sequedad inusual de la boca. </a:t>
            </a:r>
          </a:p>
          <a:p>
            <a:r>
              <a:rPr lang="es-MX" dirty="0" smtClean="0"/>
              <a:t>- Fiebre. </a:t>
            </a:r>
          </a:p>
          <a:p>
            <a:pPr>
              <a:buNone/>
            </a:pP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5. GINGIVITIS</a:t>
            </a:r>
            <a:endParaRPr lang="es-MX" dirty="0"/>
          </a:p>
        </p:txBody>
      </p:sp>
      <p:sp>
        <p:nvSpPr>
          <p:cNvPr id="3" name="2 Marcador de contenido"/>
          <p:cNvSpPr>
            <a:spLocks noGrp="1"/>
          </p:cNvSpPr>
          <p:nvPr>
            <p:ph sz="quarter" idx="1"/>
          </p:nvPr>
        </p:nvSpPr>
        <p:spPr/>
        <p:txBody>
          <a:bodyPr>
            <a:normAutofit lnSpcReduction="10000"/>
          </a:bodyPr>
          <a:lstStyle/>
          <a:p>
            <a:pPr>
              <a:buNone/>
            </a:pPr>
            <a:r>
              <a:rPr lang="es-MX" dirty="0" smtClean="0"/>
              <a:t>   La </a:t>
            </a:r>
            <a:r>
              <a:rPr lang="es-MX" dirty="0" smtClean="0"/>
              <a:t>gingivitis </a:t>
            </a:r>
            <a:r>
              <a:rPr lang="es-MX" dirty="0" smtClean="0"/>
              <a:t>es una </a:t>
            </a:r>
            <a:r>
              <a:rPr lang="es-MX" dirty="0" smtClean="0"/>
              <a:t>forma de enfermedad </a:t>
            </a:r>
            <a:r>
              <a:rPr lang="es-MX" dirty="0" err="1" smtClean="0"/>
              <a:t>periodontal</a:t>
            </a:r>
            <a:r>
              <a:rPr lang="es-MX" dirty="0" smtClean="0"/>
              <a:t> que se presenta </a:t>
            </a:r>
            <a:r>
              <a:rPr lang="es-MX" dirty="0" smtClean="0"/>
              <a:t>cuando  una inflamación e infección destruyen </a:t>
            </a:r>
            <a:r>
              <a:rPr lang="es-MX" dirty="0" smtClean="0"/>
              <a:t>el tejido de soporte de los </a:t>
            </a:r>
            <a:r>
              <a:rPr lang="es-MX" dirty="0" smtClean="0"/>
              <a:t>dientes, incluyendo </a:t>
            </a:r>
            <a:r>
              <a:rPr lang="es-MX" dirty="0" smtClean="0"/>
              <a:t>la </a:t>
            </a:r>
            <a:r>
              <a:rPr lang="es-MX" dirty="0" err="1" smtClean="0"/>
              <a:t>gingiva</a:t>
            </a:r>
            <a:r>
              <a:rPr lang="es-MX" dirty="0" smtClean="0"/>
              <a:t> (encías), los ligamentos </a:t>
            </a:r>
            <a:r>
              <a:rPr lang="es-MX" dirty="0" err="1" smtClean="0"/>
              <a:t>periodontales</a:t>
            </a:r>
            <a:r>
              <a:rPr lang="es-MX" dirty="0" smtClean="0"/>
              <a:t> </a:t>
            </a:r>
            <a:r>
              <a:rPr lang="es-MX" dirty="0" smtClean="0"/>
              <a:t>y los </a:t>
            </a:r>
            <a:r>
              <a:rPr lang="es-MX" dirty="0" smtClean="0"/>
              <a:t>alvéolos dentales (hueso alveolar). Las encías inflamadas duelen, se hinchan y sangran fácilmente. La gingivitis es una dolencia muy frecuente y puede aparecer en cualquier momento tras el desarrollo de la dentición. </a:t>
            </a:r>
            <a:endParaRPr lang="es-MX" dirty="0"/>
          </a:p>
        </p:txBody>
      </p:sp>
      <p:pic>
        <p:nvPicPr>
          <p:cNvPr id="4" name="3 Imagen" descr="9348[1].jpg"/>
          <p:cNvPicPr>
            <a:picLocks noChangeAspect="1"/>
          </p:cNvPicPr>
          <p:nvPr/>
        </p:nvPicPr>
        <p:blipFill>
          <a:blip r:embed="rId2"/>
          <a:stretch>
            <a:fillRect/>
          </a:stretch>
        </p:blipFill>
        <p:spPr>
          <a:xfrm>
            <a:off x="5857884" y="5214950"/>
            <a:ext cx="2714644" cy="16430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6. PERIODONTITIS</a:t>
            </a:r>
            <a:endParaRPr lang="es-MX" dirty="0"/>
          </a:p>
        </p:txBody>
      </p:sp>
      <p:sp>
        <p:nvSpPr>
          <p:cNvPr id="3" name="2 Marcador de contenido"/>
          <p:cNvSpPr>
            <a:spLocks noGrp="1"/>
          </p:cNvSpPr>
          <p:nvPr>
            <p:ph sz="quarter" idx="1"/>
          </p:nvPr>
        </p:nvSpPr>
        <p:spPr/>
        <p:txBody>
          <a:bodyPr>
            <a:normAutofit fontScale="62500" lnSpcReduction="20000"/>
          </a:bodyPr>
          <a:lstStyle/>
          <a:p>
            <a:pPr>
              <a:buNone/>
            </a:pPr>
            <a:r>
              <a:rPr lang="es-MX" dirty="0" smtClean="0"/>
              <a:t>   La </a:t>
            </a:r>
            <a:r>
              <a:rPr lang="es-MX" dirty="0" smtClean="0"/>
              <a:t>periodontitis (piorrea) aparece cuando la gingivitis se propaga a las estructuras que sostienen el diente, es una de las causas principales del desprendimiento de los dientes en los adultos y es la principal en las personas de mayor edad</a:t>
            </a:r>
            <a:r>
              <a:rPr lang="es-MX" dirty="0" smtClean="0"/>
              <a:t>.</a:t>
            </a:r>
          </a:p>
          <a:p>
            <a:pPr>
              <a:buNone/>
            </a:pPr>
            <a:r>
              <a:rPr lang="es-MX" dirty="0" smtClean="0"/>
              <a:t>SINTOMAS:</a:t>
            </a:r>
          </a:p>
          <a:p>
            <a:r>
              <a:rPr lang="es-MX" dirty="0" smtClean="0"/>
              <a:t>La hemorragia </a:t>
            </a:r>
          </a:p>
          <a:p>
            <a:r>
              <a:rPr lang="es-MX" dirty="0" smtClean="0"/>
              <a:t>La inflamación de las encías </a:t>
            </a:r>
          </a:p>
          <a:p>
            <a:r>
              <a:rPr lang="es-MX" dirty="0" smtClean="0"/>
              <a:t>Encías que presentan un color rojo brillante o rojo purpúreo </a:t>
            </a:r>
          </a:p>
          <a:p>
            <a:r>
              <a:rPr lang="es-MX" dirty="0" smtClean="0"/>
              <a:t>Encías que tienen aspecto brillante </a:t>
            </a:r>
          </a:p>
          <a:p>
            <a:r>
              <a:rPr lang="es-MX" dirty="0" smtClean="0"/>
              <a:t>Encías que sangran con facilidad (presencia de sangre en el cepillo de dientes, incluso si el cepillado se hace con suavidad) </a:t>
            </a:r>
          </a:p>
          <a:p>
            <a:r>
              <a:rPr lang="es-MX" dirty="0" smtClean="0"/>
              <a:t>Encías que pueden ser sensibles al tacto, pero no necesariamente dolorosas </a:t>
            </a:r>
          </a:p>
          <a:p>
            <a:r>
              <a:rPr lang="es-MX" dirty="0" smtClean="0"/>
              <a:t>Dientes flojos </a:t>
            </a:r>
          </a:p>
          <a:p>
            <a:r>
              <a:rPr lang="es-MX" dirty="0" smtClean="0"/>
              <a:t>El mal aliento (halitosis). </a:t>
            </a:r>
          </a:p>
          <a:p>
            <a:pPr>
              <a:buNone/>
            </a:pPr>
            <a:r>
              <a:rPr lang="es-MX" dirty="0" smtClean="0"/>
              <a:t/>
            </a:r>
            <a:br>
              <a:rPr lang="es-MX" dirty="0" smtClean="0"/>
            </a:br>
            <a:endParaRPr lang="es-MX" dirty="0"/>
          </a:p>
        </p:txBody>
      </p:sp>
      <p:pic>
        <p:nvPicPr>
          <p:cNvPr id="4" name="3 Imagen" descr="periodontitis-1[1].jpg"/>
          <p:cNvPicPr>
            <a:picLocks noChangeAspect="1"/>
          </p:cNvPicPr>
          <p:nvPr/>
        </p:nvPicPr>
        <p:blipFill>
          <a:blip r:embed="rId2" cstate="print"/>
          <a:stretch>
            <a:fillRect/>
          </a:stretch>
        </p:blipFill>
        <p:spPr>
          <a:xfrm>
            <a:off x="3286116" y="4714884"/>
            <a:ext cx="3500430" cy="214311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7. PARALISIS FACIAL DE BELL</a:t>
            </a:r>
            <a:endParaRPr lang="es-MX" dirty="0"/>
          </a:p>
        </p:txBody>
      </p:sp>
      <p:sp>
        <p:nvSpPr>
          <p:cNvPr id="3" name="2 Marcador de contenido"/>
          <p:cNvSpPr>
            <a:spLocks noGrp="1"/>
          </p:cNvSpPr>
          <p:nvPr>
            <p:ph sz="quarter" idx="1"/>
          </p:nvPr>
        </p:nvSpPr>
        <p:spPr/>
        <p:txBody>
          <a:bodyPr>
            <a:normAutofit fontScale="77500" lnSpcReduction="20000"/>
          </a:bodyPr>
          <a:lstStyle/>
          <a:p>
            <a:pPr>
              <a:buNone/>
            </a:pPr>
            <a:r>
              <a:rPr lang="es-MX" dirty="0" smtClean="0"/>
              <a:t>   La </a:t>
            </a:r>
            <a:r>
              <a:rPr lang="es-MX" dirty="0" smtClean="0"/>
              <a:t>parálisis de Bell es un episodio de debilidad o parálisis de los músculos faciales sin explicación, el cual comienza repentinamente y empeora de tres a cinco días. Esta condición resulta del daño del 7º nervio craneal (facial), usualmente el dolor o malestar se produce en un lado de la cara y de la cabeza</a:t>
            </a:r>
            <a:r>
              <a:rPr lang="es-MX" dirty="0" smtClean="0"/>
              <a:t>.</a:t>
            </a:r>
          </a:p>
          <a:p>
            <a:pPr>
              <a:buNone/>
            </a:pPr>
            <a:r>
              <a:rPr lang="es-MX" dirty="0" smtClean="0"/>
              <a:t>SINTOMAS:</a:t>
            </a:r>
          </a:p>
          <a:p>
            <a:r>
              <a:rPr lang="es-MX" dirty="0" smtClean="0"/>
              <a:t>Dolores de cabeza. </a:t>
            </a:r>
          </a:p>
          <a:p>
            <a:r>
              <a:rPr lang="es-MX" dirty="0" smtClean="0"/>
              <a:t>Lagrimeo. </a:t>
            </a:r>
          </a:p>
          <a:p>
            <a:r>
              <a:rPr lang="es-MX" dirty="0" smtClean="0"/>
              <a:t>Babeo. </a:t>
            </a:r>
          </a:p>
          <a:p>
            <a:r>
              <a:rPr lang="es-MX" dirty="0" smtClean="0"/>
              <a:t>Pérdida del sentido del gusto en las dos terceras partes anteriores de la lengua. </a:t>
            </a:r>
          </a:p>
          <a:p>
            <a:r>
              <a:rPr lang="es-MX" dirty="0" smtClean="0"/>
              <a:t>Hipersensibilidad al sonido en el oído afectado. </a:t>
            </a:r>
          </a:p>
          <a:p>
            <a:r>
              <a:rPr lang="es-MX" dirty="0" smtClean="0"/>
              <a:t>Incapacidad para cerrar el ojo del lado afectado de la cara. </a:t>
            </a:r>
          </a:p>
          <a:p>
            <a:pPr>
              <a:buNone/>
            </a:pPr>
            <a:endParaRPr lang="es-MX" dirty="0" smtClean="0"/>
          </a:p>
          <a:p>
            <a:pPr>
              <a:buNone/>
            </a:pPr>
            <a:endParaRPr lang="es-MX"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TotalTime>
  <Words>655</Words>
  <Application>Microsoft Office PowerPoint</Application>
  <PresentationFormat>Presentación en pantalla (4:3)</PresentationFormat>
  <Paragraphs>38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Intermedio</vt:lpstr>
      <vt:lpstr>PATOLOGIAS DEL APARATO ESTOMAGTONATICO</vt:lpstr>
      <vt:lpstr>Diapositiva 2</vt:lpstr>
      <vt:lpstr>1. ANQUILOUS</vt:lpstr>
      <vt:lpstr>2. PALADAR HENDIDO</vt:lpstr>
      <vt:lpstr>3. LABIO LEPORINO</vt:lpstr>
      <vt:lpstr>4. MUCOSITIS</vt:lpstr>
      <vt:lpstr>5. GINGIVITIS</vt:lpstr>
      <vt:lpstr>6. PERIODONTITIS</vt:lpstr>
      <vt:lpstr>7. PARALISIS FACIAL DE BELL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PATOLOGIAS DEL APARATO ESTOMAGTONATICO</dc:title>
  <dc:creator>JcSystem</dc:creator>
  <cp:lastModifiedBy>JcSystem</cp:lastModifiedBy>
  <cp:revision>1</cp:revision>
  <dcterms:created xsi:type="dcterms:W3CDTF">2012-05-15T04:55:53Z</dcterms:created>
  <dcterms:modified xsi:type="dcterms:W3CDTF">2012-05-15T05:25:10Z</dcterms:modified>
</cp:coreProperties>
</file>