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8" r:id="rId4"/>
    <p:sldId id="258" r:id="rId5"/>
    <p:sldId id="269" r:id="rId6"/>
    <p:sldId id="259" r:id="rId7"/>
    <p:sldId id="270" r:id="rId8"/>
    <p:sldId id="260" r:id="rId9"/>
    <p:sldId id="271" r:id="rId10"/>
    <p:sldId id="261" r:id="rId11"/>
    <p:sldId id="272" r:id="rId12"/>
    <p:sldId id="262" r:id="rId13"/>
    <p:sldId id="273" r:id="rId14"/>
    <p:sldId id="263" r:id="rId15"/>
    <p:sldId id="274" r:id="rId16"/>
    <p:sldId id="264" r:id="rId17"/>
    <p:sldId id="275" r:id="rId18"/>
    <p:sldId id="265" r:id="rId19"/>
    <p:sldId id="276" r:id="rId20"/>
    <p:sldId id="266" r:id="rId21"/>
    <p:sldId id="277" r:id="rId22"/>
    <p:sldId id="26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174E9F3D-1CB6-4277-8184-91F9E9CE3BEC}" type="datetimeFigureOut">
              <a:rPr lang="en-US" smtClean="0"/>
              <a:t>5/2/2012</a:t>
            </a:fld>
            <a:endParaRPr lang="en-U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n-U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68731A1D-6EE1-4E8E-8A78-CDA2854F7FD3}" type="slidenum">
              <a:rPr lang="en-US" smtClean="0"/>
              <a:t>‹Nº›</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74E9F3D-1CB6-4277-8184-91F9E9CE3BEC}" type="datetimeFigureOut">
              <a:rPr lang="en-US" smtClean="0"/>
              <a:t>5/2/2012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8731A1D-6EE1-4E8E-8A78-CDA2854F7FD3}" type="slidenum">
              <a:rPr lang="en-US" smtClean="0"/>
              <a:t>‹Nº›</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74E9F3D-1CB6-4277-8184-91F9E9CE3BEC}" type="datetimeFigureOut">
              <a:rPr lang="en-US" smtClean="0"/>
              <a:t>5/2/2012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8731A1D-6EE1-4E8E-8A78-CDA2854F7FD3}" type="slidenum">
              <a:rPr lang="en-US" smtClean="0"/>
              <a:t>‹Nº›</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174E9F3D-1CB6-4277-8184-91F9E9CE3BEC}" type="datetimeFigureOut">
              <a:rPr lang="en-US" smtClean="0"/>
              <a:t>5/2/2012</a:t>
            </a:fld>
            <a:endParaRPr lang="en-US"/>
          </a:p>
        </p:txBody>
      </p:sp>
      <p:sp>
        <p:nvSpPr>
          <p:cNvPr id="9" name="8 Marcador de número de diapositiva"/>
          <p:cNvSpPr>
            <a:spLocks noGrp="1"/>
          </p:cNvSpPr>
          <p:nvPr>
            <p:ph type="sldNum" sz="quarter" idx="15"/>
          </p:nvPr>
        </p:nvSpPr>
        <p:spPr/>
        <p:txBody>
          <a:bodyPr rtlCol="0"/>
          <a:lstStyle/>
          <a:p>
            <a:fld id="{68731A1D-6EE1-4E8E-8A78-CDA2854F7FD3}" type="slidenum">
              <a:rPr lang="en-US" smtClean="0"/>
              <a:t>‹Nº›</a:t>
            </a:fld>
            <a:endParaRPr lang="en-US"/>
          </a:p>
        </p:txBody>
      </p:sp>
      <p:sp>
        <p:nvSpPr>
          <p:cNvPr id="10" name="9 Marcador de pie de página"/>
          <p:cNvSpPr>
            <a:spLocks noGrp="1"/>
          </p:cNvSpPr>
          <p:nvPr>
            <p:ph type="ftr" sz="quarter" idx="16"/>
          </p:nvPr>
        </p:nvSpPr>
        <p:spPr/>
        <p:txBody>
          <a:bodyPr rtlCol="0"/>
          <a:lstStyle/>
          <a:p>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174E9F3D-1CB6-4277-8184-91F9E9CE3BEC}" type="datetimeFigureOut">
              <a:rPr lang="en-US" smtClean="0"/>
              <a:t>5/2/2012</a:t>
            </a:fld>
            <a:endParaRPr lang="en-U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n-U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68731A1D-6EE1-4E8E-8A78-CDA2854F7FD3}" type="slidenum">
              <a:rPr lang="en-US" smtClean="0"/>
              <a:t>‹Nº›</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74E9F3D-1CB6-4277-8184-91F9E9CE3BEC}" type="datetimeFigureOut">
              <a:rPr lang="en-US" smtClean="0"/>
              <a:t>5/2/2012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8731A1D-6EE1-4E8E-8A78-CDA2854F7FD3}" type="slidenum">
              <a:rPr lang="en-US" smtClean="0"/>
              <a:t>‹Nº›</a:t>
            </a:fld>
            <a:endParaRPr lang="en-U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174E9F3D-1CB6-4277-8184-91F9E9CE3BEC}" type="datetimeFigureOut">
              <a:rPr lang="en-US" smtClean="0"/>
              <a:t>5/2/2012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68731A1D-6EE1-4E8E-8A78-CDA2854F7FD3}" type="slidenum">
              <a:rPr lang="en-US" smtClean="0"/>
              <a:t>‹Nº›</a:t>
            </a:fld>
            <a:endParaRPr lang="en-U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174E9F3D-1CB6-4277-8184-91F9E9CE3BEC}" type="datetimeFigureOut">
              <a:rPr lang="en-US" smtClean="0"/>
              <a:t>5/2/2012</a:t>
            </a:fld>
            <a:endParaRPr lang="en-US"/>
          </a:p>
        </p:txBody>
      </p:sp>
      <p:sp>
        <p:nvSpPr>
          <p:cNvPr id="7" name="6 Marcador de número de diapositiva"/>
          <p:cNvSpPr>
            <a:spLocks noGrp="1"/>
          </p:cNvSpPr>
          <p:nvPr>
            <p:ph type="sldNum" sz="quarter" idx="11"/>
          </p:nvPr>
        </p:nvSpPr>
        <p:spPr/>
        <p:txBody>
          <a:bodyPr rtlCol="0"/>
          <a:lstStyle/>
          <a:p>
            <a:fld id="{68731A1D-6EE1-4E8E-8A78-CDA2854F7FD3}" type="slidenum">
              <a:rPr lang="en-US" smtClean="0"/>
              <a:t>‹Nº›</a:t>
            </a:fld>
            <a:endParaRPr lang="en-US"/>
          </a:p>
        </p:txBody>
      </p:sp>
      <p:sp>
        <p:nvSpPr>
          <p:cNvPr id="8" name="7 Marcador de pie de página"/>
          <p:cNvSpPr>
            <a:spLocks noGrp="1"/>
          </p:cNvSpPr>
          <p:nvPr>
            <p:ph type="ftr" sz="quarter" idx="12"/>
          </p:nvPr>
        </p:nvSpPr>
        <p:spPr/>
        <p:txBody>
          <a:bodyPr rtlCol="0"/>
          <a:lstStyle/>
          <a:p>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4E9F3D-1CB6-4277-8184-91F9E9CE3BEC}" type="datetimeFigureOut">
              <a:rPr lang="en-US" smtClean="0"/>
              <a:t>5/2/2012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68731A1D-6EE1-4E8E-8A78-CDA2854F7FD3}" type="slidenum">
              <a:rPr lang="en-US" smtClean="0"/>
              <a:t>‹Nº›</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174E9F3D-1CB6-4277-8184-91F9E9CE3BEC}" type="datetimeFigureOut">
              <a:rPr lang="en-US" smtClean="0"/>
              <a:t>5/2/2012</a:t>
            </a:fld>
            <a:endParaRPr lang="en-US"/>
          </a:p>
        </p:txBody>
      </p:sp>
      <p:sp>
        <p:nvSpPr>
          <p:cNvPr id="22" name="21 Marcador de número de diapositiva"/>
          <p:cNvSpPr>
            <a:spLocks noGrp="1"/>
          </p:cNvSpPr>
          <p:nvPr>
            <p:ph type="sldNum" sz="quarter" idx="15"/>
          </p:nvPr>
        </p:nvSpPr>
        <p:spPr/>
        <p:txBody>
          <a:bodyPr rtlCol="0"/>
          <a:lstStyle/>
          <a:p>
            <a:fld id="{68731A1D-6EE1-4E8E-8A78-CDA2854F7FD3}" type="slidenum">
              <a:rPr lang="en-US" smtClean="0"/>
              <a:t>‹Nº›</a:t>
            </a:fld>
            <a:endParaRPr lang="en-US"/>
          </a:p>
        </p:txBody>
      </p:sp>
      <p:sp>
        <p:nvSpPr>
          <p:cNvPr id="23" name="22 Marcador de pie de página"/>
          <p:cNvSpPr>
            <a:spLocks noGrp="1"/>
          </p:cNvSpPr>
          <p:nvPr>
            <p:ph type="ftr" sz="quarter" idx="16"/>
          </p:nvPr>
        </p:nvSpPr>
        <p:spPr/>
        <p:txBody>
          <a:bodyPr rtlCol="0"/>
          <a:lstStyle/>
          <a:p>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174E9F3D-1CB6-4277-8184-91F9E9CE3BEC}" type="datetimeFigureOut">
              <a:rPr lang="en-US" smtClean="0"/>
              <a:t>5/2/2012</a:t>
            </a:fld>
            <a:endParaRPr lang="en-US"/>
          </a:p>
        </p:txBody>
      </p:sp>
      <p:sp>
        <p:nvSpPr>
          <p:cNvPr id="18" name="17 Marcador de número de diapositiva"/>
          <p:cNvSpPr>
            <a:spLocks noGrp="1"/>
          </p:cNvSpPr>
          <p:nvPr>
            <p:ph type="sldNum" sz="quarter" idx="11"/>
          </p:nvPr>
        </p:nvSpPr>
        <p:spPr/>
        <p:txBody>
          <a:bodyPr rtlCol="0"/>
          <a:lstStyle/>
          <a:p>
            <a:fld id="{68731A1D-6EE1-4E8E-8A78-CDA2854F7FD3}" type="slidenum">
              <a:rPr lang="en-US" smtClean="0"/>
              <a:t>‹Nº›</a:t>
            </a:fld>
            <a:endParaRPr lang="en-US"/>
          </a:p>
        </p:txBody>
      </p:sp>
      <p:sp>
        <p:nvSpPr>
          <p:cNvPr id="21" name="20 Marcador de pie de página"/>
          <p:cNvSpPr>
            <a:spLocks noGrp="1"/>
          </p:cNvSpPr>
          <p:nvPr>
            <p:ph type="ftr" sz="quarter" idx="12"/>
          </p:nvPr>
        </p:nvSpPr>
        <p:spPr/>
        <p:txBody>
          <a:bodyPr rtlCol="0"/>
          <a:lstStyle/>
          <a:p>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74E9F3D-1CB6-4277-8184-91F9E9CE3BEC}" type="datetimeFigureOut">
              <a:rPr lang="en-US" smtClean="0"/>
              <a:t>5/2/2012</a:t>
            </a:fld>
            <a:endParaRPr lang="en-U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731A1D-6EE1-4E8E-8A78-CDA2854F7FD3}"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que-es-herpes.com/herpes-banner.php"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smtClean="0"/>
              <a:t>Enfermedades mas frecuentes del aparato </a:t>
            </a:r>
            <a:r>
              <a:rPr lang="es-MX" dirty="0" err="1" smtClean="0"/>
              <a:t>estomatognático</a:t>
            </a:r>
            <a:r>
              <a:rPr lang="es-MX" dirty="0" smtClean="0"/>
              <a:t>.</a:t>
            </a:r>
            <a:endParaRPr lang="en-US" dirty="0"/>
          </a:p>
        </p:txBody>
      </p:sp>
      <p:pic>
        <p:nvPicPr>
          <p:cNvPr id="20481" name="Picture 1" descr="C:\Users\Fabiola\Desktop\50495_53792086472_8205141_n[1].jpg"/>
          <p:cNvPicPr>
            <a:picLocks noChangeAspect="1" noChangeArrowheads="1"/>
          </p:cNvPicPr>
          <p:nvPr/>
        </p:nvPicPr>
        <p:blipFill>
          <a:blip r:embed="rId2" cstate="print"/>
          <a:srcRect/>
          <a:stretch>
            <a:fillRect/>
          </a:stretch>
        </p:blipFill>
        <p:spPr bwMode="auto">
          <a:xfrm>
            <a:off x="6248400" y="330200"/>
            <a:ext cx="2540000" cy="1041400"/>
          </a:xfrm>
          <a:prstGeom prst="rect">
            <a:avLst/>
          </a:prstGeom>
          <a:noFill/>
        </p:spPr>
      </p:pic>
      <p:sp>
        <p:nvSpPr>
          <p:cNvPr id="5" name="4 CuadroTexto"/>
          <p:cNvSpPr txBox="1"/>
          <p:nvPr/>
        </p:nvSpPr>
        <p:spPr>
          <a:xfrm>
            <a:off x="2133600" y="150674"/>
            <a:ext cx="4114800" cy="1754326"/>
          </a:xfrm>
          <a:prstGeom prst="rect">
            <a:avLst/>
          </a:prstGeom>
          <a:noFill/>
        </p:spPr>
        <p:txBody>
          <a:bodyPr wrap="square" rtlCol="0">
            <a:spAutoFit/>
          </a:bodyPr>
          <a:lstStyle/>
          <a:p>
            <a:pPr algn="ctr"/>
            <a:r>
              <a:rPr lang="es-MX" dirty="0" smtClean="0">
                <a:solidFill>
                  <a:schemeClr val="accent6">
                    <a:lumMod val="75000"/>
                  </a:schemeClr>
                </a:solidFill>
                <a:latin typeface="Aharoni" pitchFamily="2" charset="-79"/>
                <a:cs typeface="Aharoni" pitchFamily="2" charset="-79"/>
              </a:rPr>
              <a:t>Alumna: Fabiola Orozco Hernández</a:t>
            </a:r>
          </a:p>
          <a:p>
            <a:pPr algn="ctr"/>
            <a:r>
              <a:rPr lang="es-MX" dirty="0" smtClean="0">
                <a:solidFill>
                  <a:schemeClr val="accent6">
                    <a:lumMod val="75000"/>
                  </a:schemeClr>
                </a:solidFill>
                <a:latin typeface="Aharoni" pitchFamily="2" charset="-79"/>
                <a:cs typeface="Aharoni" pitchFamily="2" charset="-79"/>
              </a:rPr>
              <a:t>Maestro: Dr. Víctor Tomás Pérez Velázquez</a:t>
            </a:r>
          </a:p>
          <a:p>
            <a:endParaRPr lang="es-MX" dirty="0">
              <a:solidFill>
                <a:schemeClr val="accent6">
                  <a:lumMod val="75000"/>
                </a:schemeClr>
              </a:solidFill>
              <a:latin typeface="Aharoni" pitchFamily="2" charset="-79"/>
              <a:cs typeface="Aharoni" pitchFamily="2" charset="-79"/>
            </a:endParaRPr>
          </a:p>
          <a:p>
            <a:pPr algn="ctr"/>
            <a:r>
              <a:rPr lang="es-MX" dirty="0" smtClean="0">
                <a:solidFill>
                  <a:schemeClr val="accent6">
                    <a:lumMod val="75000"/>
                  </a:schemeClr>
                </a:solidFill>
                <a:latin typeface="Aharoni" pitchFamily="2" charset="-79"/>
                <a:cs typeface="Aharoni" pitchFamily="2" charset="-79"/>
              </a:rPr>
              <a:t>EPIDEMIOLOGÍA DE LA SALUD BUCAL</a:t>
            </a:r>
            <a:endParaRPr lang="en-US" dirty="0">
              <a:solidFill>
                <a:schemeClr val="accent6">
                  <a:lumMod val="75000"/>
                </a:schemeClr>
              </a:solidFill>
              <a:latin typeface="Aharoni" pitchFamily="2" charset="-79"/>
              <a:cs typeface="Aharoni" pitchFamily="2" charset="-79"/>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000" y="283488"/>
            <a:ext cx="8305800" cy="5355312"/>
          </a:xfrm>
          <a:prstGeom prst="rect">
            <a:avLst/>
          </a:prstGeom>
        </p:spPr>
        <p:txBody>
          <a:bodyPr wrap="square">
            <a:spAutoFit/>
          </a:bodyPr>
          <a:lstStyle/>
          <a:p>
            <a:r>
              <a:rPr lang="es-ES" sz="1900" dirty="0" smtClean="0">
                <a:solidFill>
                  <a:schemeClr val="bg2">
                    <a:lumMod val="50000"/>
                  </a:schemeClr>
                </a:solidFill>
                <a:latin typeface="Aharoni" pitchFamily="2" charset="-79"/>
                <a:cs typeface="Aharoni" pitchFamily="2" charset="-79"/>
              </a:rPr>
              <a:t>La </a:t>
            </a:r>
            <a:r>
              <a:rPr lang="es-ES" sz="1900" b="1" dirty="0" smtClean="0">
                <a:solidFill>
                  <a:schemeClr val="bg2">
                    <a:lumMod val="50000"/>
                  </a:schemeClr>
                </a:solidFill>
                <a:latin typeface="Aharoni" pitchFamily="2" charset="-79"/>
                <a:cs typeface="Aharoni" pitchFamily="2" charset="-79"/>
              </a:rPr>
              <a:t>candidiasis</a:t>
            </a:r>
            <a:r>
              <a:rPr lang="es-ES" sz="1900" dirty="0" smtClean="0">
                <a:solidFill>
                  <a:schemeClr val="bg2">
                    <a:lumMod val="50000"/>
                  </a:schemeClr>
                </a:solidFill>
                <a:latin typeface="Aharoni" pitchFamily="2" charset="-79"/>
                <a:cs typeface="Aharoni" pitchFamily="2" charset="-79"/>
              </a:rPr>
              <a:t> es una infección fúngica  de cualquiera de las especies </a:t>
            </a:r>
            <a:r>
              <a:rPr lang="es-ES" sz="1900" i="1" dirty="0" err="1" smtClean="0">
                <a:solidFill>
                  <a:schemeClr val="bg2">
                    <a:lumMod val="50000"/>
                  </a:schemeClr>
                </a:solidFill>
                <a:latin typeface="Aharoni" pitchFamily="2" charset="-79"/>
                <a:cs typeface="Aharoni" pitchFamily="2" charset="-79"/>
              </a:rPr>
              <a:t>Candida</a:t>
            </a:r>
            <a:r>
              <a:rPr lang="es-ES" sz="1900" dirty="0" smtClean="0">
                <a:solidFill>
                  <a:schemeClr val="bg2">
                    <a:lumMod val="50000"/>
                  </a:schemeClr>
                </a:solidFill>
                <a:latin typeface="Aharoni" pitchFamily="2" charset="-79"/>
                <a:cs typeface="Aharoni" pitchFamily="2" charset="-79"/>
              </a:rPr>
              <a:t> (todas las levaduras), de las cuales la </a:t>
            </a:r>
            <a:r>
              <a:rPr lang="es-ES" sz="1900" i="1" dirty="0" err="1" smtClean="0">
                <a:solidFill>
                  <a:schemeClr val="bg2">
                    <a:lumMod val="50000"/>
                  </a:schemeClr>
                </a:solidFill>
                <a:latin typeface="Aharoni" pitchFamily="2" charset="-79"/>
                <a:cs typeface="Aharoni" pitchFamily="2" charset="-79"/>
              </a:rPr>
              <a:t>Candida</a:t>
            </a:r>
            <a:r>
              <a:rPr lang="es-ES" sz="1900" i="1" dirty="0" smtClean="0">
                <a:solidFill>
                  <a:schemeClr val="bg2">
                    <a:lumMod val="50000"/>
                  </a:schemeClr>
                </a:solidFill>
                <a:latin typeface="Aharoni" pitchFamily="2" charset="-79"/>
                <a:cs typeface="Aharoni" pitchFamily="2" charset="-79"/>
              </a:rPr>
              <a:t> </a:t>
            </a:r>
            <a:r>
              <a:rPr lang="es-ES" sz="1900" i="1" dirty="0" err="1" smtClean="0">
                <a:solidFill>
                  <a:schemeClr val="bg2">
                    <a:lumMod val="50000"/>
                  </a:schemeClr>
                </a:solidFill>
                <a:latin typeface="Aharoni" pitchFamily="2" charset="-79"/>
                <a:cs typeface="Aharoni" pitchFamily="2" charset="-79"/>
              </a:rPr>
              <a:t>albicans</a:t>
            </a:r>
            <a:r>
              <a:rPr lang="es-ES" sz="1900" dirty="0" smtClean="0">
                <a:solidFill>
                  <a:schemeClr val="bg2">
                    <a:lumMod val="50000"/>
                  </a:schemeClr>
                </a:solidFill>
                <a:latin typeface="Aharoni" pitchFamily="2" charset="-79"/>
                <a:cs typeface="Aharoni" pitchFamily="2" charset="-79"/>
              </a:rPr>
              <a:t> es la más común.</a:t>
            </a:r>
            <a:r>
              <a:rPr lang="es-ES" sz="1900" baseline="30000" dirty="0">
                <a:solidFill>
                  <a:schemeClr val="bg2">
                    <a:lumMod val="50000"/>
                  </a:schemeClr>
                </a:solidFill>
                <a:latin typeface="Aharoni" pitchFamily="2" charset="-79"/>
                <a:cs typeface="Aharoni" pitchFamily="2" charset="-79"/>
              </a:rPr>
              <a:t> </a:t>
            </a:r>
            <a:r>
              <a:rPr lang="es-ES" sz="1900" dirty="0" smtClean="0">
                <a:solidFill>
                  <a:schemeClr val="bg2">
                    <a:lumMod val="50000"/>
                  </a:schemeClr>
                </a:solidFill>
                <a:latin typeface="Aharoni" pitchFamily="2" charset="-79"/>
                <a:cs typeface="Aharoni" pitchFamily="2" charset="-79"/>
              </a:rPr>
              <a:t> También comúnmente referida como una </a:t>
            </a:r>
            <a:r>
              <a:rPr lang="es-ES" sz="1900" b="1" dirty="0" smtClean="0">
                <a:solidFill>
                  <a:schemeClr val="bg2">
                    <a:lumMod val="50000"/>
                  </a:schemeClr>
                </a:solidFill>
                <a:latin typeface="Aharoni" pitchFamily="2" charset="-79"/>
                <a:cs typeface="Aharoni" pitchFamily="2" charset="-79"/>
              </a:rPr>
              <a:t>infección por </a:t>
            </a:r>
            <a:r>
              <a:rPr lang="es-ES" sz="1900" b="1" dirty="0" err="1" smtClean="0">
                <a:solidFill>
                  <a:schemeClr val="bg2">
                    <a:lumMod val="50000"/>
                  </a:schemeClr>
                </a:solidFill>
                <a:latin typeface="Aharoni" pitchFamily="2" charset="-79"/>
                <a:cs typeface="Aharoni" pitchFamily="2" charset="-79"/>
              </a:rPr>
              <a:t>deuteromycetes</a:t>
            </a:r>
            <a:r>
              <a:rPr lang="es-ES" sz="1900" dirty="0" smtClean="0">
                <a:solidFill>
                  <a:schemeClr val="bg2">
                    <a:lumMod val="50000"/>
                  </a:schemeClr>
                </a:solidFill>
                <a:latin typeface="Aharoni" pitchFamily="2" charset="-79"/>
                <a:cs typeface="Aharoni" pitchFamily="2" charset="-79"/>
              </a:rPr>
              <a:t>, la candidiasis también es técnicamente conocida como </a:t>
            </a:r>
            <a:r>
              <a:rPr lang="es-ES" sz="1900" b="1" dirty="0" err="1" smtClean="0">
                <a:solidFill>
                  <a:schemeClr val="bg2">
                    <a:lumMod val="50000"/>
                  </a:schemeClr>
                </a:solidFill>
                <a:latin typeface="Aharoni" pitchFamily="2" charset="-79"/>
                <a:cs typeface="Aharoni" pitchFamily="2" charset="-79"/>
              </a:rPr>
              <a:t>candidosis</a:t>
            </a:r>
            <a:r>
              <a:rPr lang="es-ES" sz="1900" dirty="0" smtClean="0">
                <a:solidFill>
                  <a:schemeClr val="bg2">
                    <a:lumMod val="50000"/>
                  </a:schemeClr>
                </a:solidFill>
                <a:latin typeface="Aharoni" pitchFamily="2" charset="-79"/>
                <a:cs typeface="Aharoni" pitchFamily="2" charset="-79"/>
              </a:rPr>
              <a:t>, </a:t>
            </a:r>
            <a:r>
              <a:rPr lang="es-ES" sz="1900" b="1" dirty="0" err="1" smtClean="0">
                <a:solidFill>
                  <a:schemeClr val="bg2">
                    <a:lumMod val="50000"/>
                  </a:schemeClr>
                </a:solidFill>
                <a:latin typeface="Aharoni" pitchFamily="2" charset="-79"/>
                <a:cs typeface="Aharoni" pitchFamily="2" charset="-79"/>
              </a:rPr>
              <a:t>moniliasis</a:t>
            </a:r>
            <a:r>
              <a:rPr lang="es-ES" sz="1900" dirty="0" smtClean="0">
                <a:solidFill>
                  <a:schemeClr val="bg2">
                    <a:lumMod val="50000"/>
                  </a:schemeClr>
                </a:solidFill>
                <a:latin typeface="Aharoni" pitchFamily="2" charset="-79"/>
                <a:cs typeface="Aharoni" pitchFamily="2" charset="-79"/>
              </a:rPr>
              <a:t>, y </a:t>
            </a:r>
            <a:r>
              <a:rPr lang="es-ES" sz="1900" b="1" dirty="0" err="1" smtClean="0">
                <a:solidFill>
                  <a:schemeClr val="bg2">
                    <a:lumMod val="50000"/>
                  </a:schemeClr>
                </a:solidFill>
                <a:latin typeface="Aharoni" pitchFamily="2" charset="-79"/>
                <a:cs typeface="Aharoni" pitchFamily="2" charset="-79"/>
              </a:rPr>
              <a:t>oidiomycosis</a:t>
            </a:r>
            <a:r>
              <a:rPr lang="es-ES" sz="1900" dirty="0" smtClean="0">
                <a:solidFill>
                  <a:schemeClr val="bg2">
                    <a:lumMod val="50000"/>
                  </a:schemeClr>
                </a:solidFill>
                <a:latin typeface="Aharoni" pitchFamily="2" charset="-79"/>
                <a:cs typeface="Aharoni" pitchFamily="2" charset="-79"/>
              </a:rPr>
              <a:t>.</a:t>
            </a:r>
          </a:p>
          <a:p>
            <a:r>
              <a:rPr lang="es-ES" sz="1900" dirty="0" smtClean="0">
                <a:solidFill>
                  <a:schemeClr val="bg2">
                    <a:lumMod val="50000"/>
                  </a:schemeClr>
                </a:solidFill>
                <a:latin typeface="Aharoni" pitchFamily="2" charset="-79"/>
                <a:cs typeface="Aharoni" pitchFamily="2" charset="-79"/>
              </a:rPr>
              <a:t>La candidiasis abarca infecciones que van desde las superficiales, tales como la candidiasis oral y vaginitis, hasta las sistémicas y potencialmente mortales. Las infecciones </a:t>
            </a:r>
            <a:r>
              <a:rPr lang="es-ES" sz="1900" i="1" dirty="0" err="1" smtClean="0">
                <a:solidFill>
                  <a:schemeClr val="bg2">
                    <a:lumMod val="50000"/>
                  </a:schemeClr>
                </a:solidFill>
                <a:latin typeface="Aharoni" pitchFamily="2" charset="-79"/>
                <a:cs typeface="Aharoni" pitchFamily="2" charset="-79"/>
              </a:rPr>
              <a:t>Candida</a:t>
            </a:r>
            <a:r>
              <a:rPr lang="es-ES" sz="1900" dirty="0" smtClean="0">
                <a:solidFill>
                  <a:schemeClr val="bg2">
                    <a:lumMod val="50000"/>
                  </a:schemeClr>
                </a:solidFill>
                <a:latin typeface="Aharoni" pitchFamily="2" charset="-79"/>
                <a:cs typeface="Aharoni" pitchFamily="2" charset="-79"/>
              </a:rPr>
              <a:t> de esta última categoría también son conocidas como </a:t>
            </a:r>
            <a:r>
              <a:rPr lang="es-ES" sz="1900" dirty="0" err="1" smtClean="0">
                <a:solidFill>
                  <a:schemeClr val="bg2">
                    <a:lumMod val="50000"/>
                  </a:schemeClr>
                </a:solidFill>
                <a:latin typeface="Aharoni" pitchFamily="2" charset="-79"/>
                <a:cs typeface="Aharoni" pitchFamily="2" charset="-79"/>
              </a:rPr>
              <a:t>candidemias</a:t>
            </a:r>
            <a:r>
              <a:rPr lang="es-ES" sz="1900" dirty="0" smtClean="0">
                <a:solidFill>
                  <a:schemeClr val="bg2">
                    <a:lumMod val="50000"/>
                  </a:schemeClr>
                </a:solidFill>
                <a:latin typeface="Aharoni" pitchFamily="2" charset="-79"/>
                <a:cs typeface="Aharoni" pitchFamily="2" charset="-79"/>
              </a:rPr>
              <a:t> y son usualmente limitadas a personas </a:t>
            </a:r>
            <a:r>
              <a:rPr lang="es-ES" sz="1900" dirty="0" err="1" smtClean="0">
                <a:solidFill>
                  <a:schemeClr val="bg2">
                    <a:lumMod val="50000"/>
                  </a:schemeClr>
                </a:solidFill>
                <a:latin typeface="Aharoni" pitchFamily="2" charset="-79"/>
                <a:cs typeface="Aharoni" pitchFamily="2" charset="-79"/>
              </a:rPr>
              <a:t>inmunocomprometidas</a:t>
            </a:r>
            <a:r>
              <a:rPr lang="es-ES" sz="1900" dirty="0" smtClean="0">
                <a:solidFill>
                  <a:schemeClr val="bg2">
                    <a:lumMod val="50000"/>
                  </a:schemeClr>
                </a:solidFill>
                <a:latin typeface="Aharoni" pitchFamily="2" charset="-79"/>
                <a:cs typeface="Aharoni" pitchFamily="2" charset="-79"/>
              </a:rPr>
              <a:t>, tales como pacientes con cáncer, trasplante, o SIDA como también pacientes de cirugía de emergencia no traumáticas.</a:t>
            </a:r>
          </a:p>
          <a:p>
            <a:r>
              <a:rPr lang="es-ES" sz="1900" dirty="0" smtClean="0">
                <a:solidFill>
                  <a:schemeClr val="bg2">
                    <a:lumMod val="50000"/>
                  </a:schemeClr>
                </a:solidFill>
                <a:latin typeface="Aharoni" pitchFamily="2" charset="-79"/>
                <a:cs typeface="Aharoni" pitchFamily="2" charset="-79"/>
              </a:rPr>
              <a:t>Las infecciones superficiales y de membranas mucosas por la </a:t>
            </a:r>
            <a:r>
              <a:rPr lang="es-ES" sz="1900" i="1" dirty="0" err="1" smtClean="0">
                <a:solidFill>
                  <a:schemeClr val="bg2">
                    <a:lumMod val="50000"/>
                  </a:schemeClr>
                </a:solidFill>
                <a:latin typeface="Aharoni" pitchFamily="2" charset="-79"/>
                <a:cs typeface="Aharoni" pitchFamily="2" charset="-79"/>
              </a:rPr>
              <a:t>Candida</a:t>
            </a:r>
            <a:r>
              <a:rPr lang="es-ES" sz="1900" dirty="0" smtClean="0">
                <a:solidFill>
                  <a:schemeClr val="bg2">
                    <a:lumMod val="50000"/>
                  </a:schemeClr>
                </a:solidFill>
                <a:latin typeface="Aharoni" pitchFamily="2" charset="-79"/>
                <a:cs typeface="Aharoni" pitchFamily="2" charset="-79"/>
              </a:rPr>
              <a:t> que causan inflamación y malestar son comunes en la población humana. </a:t>
            </a:r>
            <a:r>
              <a:rPr lang="es-ES" sz="1900" baseline="30000" dirty="0" smtClean="0">
                <a:solidFill>
                  <a:schemeClr val="bg2">
                    <a:lumMod val="50000"/>
                  </a:schemeClr>
                </a:solidFill>
                <a:latin typeface="Aharoni" pitchFamily="2" charset="-79"/>
                <a:cs typeface="Aharoni" pitchFamily="2" charset="-79"/>
              </a:rPr>
              <a:t> </a:t>
            </a:r>
            <a:r>
              <a:rPr lang="es-ES" sz="1900" dirty="0" smtClean="0">
                <a:solidFill>
                  <a:schemeClr val="bg2">
                    <a:lumMod val="50000"/>
                  </a:schemeClr>
                </a:solidFill>
                <a:latin typeface="Aharoni" pitchFamily="2" charset="-79"/>
                <a:cs typeface="Aharoni" pitchFamily="2" charset="-79"/>
              </a:rPr>
              <a:t>Aunque claramente atribuible a la presencia de patógenos oportunistas del género </a:t>
            </a:r>
            <a:r>
              <a:rPr lang="es-ES" sz="1900" i="1" dirty="0" err="1" smtClean="0">
                <a:solidFill>
                  <a:schemeClr val="bg2">
                    <a:lumMod val="50000"/>
                  </a:schemeClr>
                </a:solidFill>
                <a:latin typeface="Aharoni" pitchFamily="2" charset="-79"/>
                <a:cs typeface="Aharoni" pitchFamily="2" charset="-79"/>
              </a:rPr>
              <a:t>Candida</a:t>
            </a:r>
            <a:r>
              <a:rPr lang="es-ES" sz="1900" dirty="0" smtClean="0">
                <a:solidFill>
                  <a:schemeClr val="bg2">
                    <a:lumMod val="50000"/>
                  </a:schemeClr>
                </a:solidFill>
                <a:latin typeface="Aharoni" pitchFamily="2" charset="-79"/>
                <a:cs typeface="Aharoni" pitchFamily="2" charset="-79"/>
              </a:rPr>
              <a:t>, la candidiasis describe una serie de diferentes síndromes de enfermedades que usualmente difieren en sus causas y resultados.</a:t>
            </a:r>
            <a:endParaRPr lang="es-ES" sz="1900" dirty="0">
              <a:solidFill>
                <a:schemeClr val="bg2">
                  <a:lumMod val="50000"/>
                </a:schemeClr>
              </a:solidFill>
              <a:latin typeface="Aharoni" pitchFamily="2" charset="-79"/>
              <a:cs typeface="Aharoni" pitchFamily="2" charset="-79"/>
            </a:endParaRPr>
          </a:p>
        </p:txBody>
      </p:sp>
      <p:sp>
        <p:nvSpPr>
          <p:cNvPr id="3" name="2 Rectángulo"/>
          <p:cNvSpPr/>
          <p:nvPr/>
        </p:nvSpPr>
        <p:spPr>
          <a:xfrm>
            <a:off x="3659117" y="5477470"/>
            <a:ext cx="4570483"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Candidiasis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thumb/d/d5/Kaposi%E2%80%99s_sarcoma_intraoral_AIDS_072_lores.jpg/240px-Kaposi%E2%80%99s_sarcoma_intraoral_AIDS_072_lores.jpg"/>
          <p:cNvPicPr>
            <a:picLocks noChangeAspect="1" noChangeArrowheads="1"/>
          </p:cNvPicPr>
          <p:nvPr/>
        </p:nvPicPr>
        <p:blipFill>
          <a:blip r:embed="rId2" cstate="print"/>
          <a:srcRect/>
          <a:stretch>
            <a:fillRect/>
          </a:stretch>
        </p:blipFill>
        <p:spPr bwMode="auto">
          <a:xfrm>
            <a:off x="4191000" y="685800"/>
            <a:ext cx="4343400" cy="2877503"/>
          </a:xfrm>
          <a:prstGeom prst="rect">
            <a:avLst/>
          </a:prstGeom>
          <a:noFill/>
        </p:spPr>
      </p:pic>
      <p:pic>
        <p:nvPicPr>
          <p:cNvPr id="29700" name="Picture 4" descr="http://4.bp.blogspot.com/-sBZatQjz4aY/Tb3mOY87zDI/AAAAAAAAABQ/vehpgr44KgM/s1600/can.jpg"/>
          <p:cNvPicPr>
            <a:picLocks noChangeAspect="1" noChangeArrowheads="1"/>
          </p:cNvPicPr>
          <p:nvPr/>
        </p:nvPicPr>
        <p:blipFill>
          <a:blip r:embed="rId3" cstate="print"/>
          <a:srcRect/>
          <a:stretch>
            <a:fillRect/>
          </a:stretch>
        </p:blipFill>
        <p:spPr bwMode="auto">
          <a:xfrm>
            <a:off x="381000" y="1219200"/>
            <a:ext cx="3609975" cy="5410200"/>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3400" y="2427744"/>
            <a:ext cx="7848600" cy="2677656"/>
          </a:xfrm>
          <a:prstGeom prst="rect">
            <a:avLst/>
          </a:prstGeom>
        </p:spPr>
        <p:txBody>
          <a:bodyPr wrap="square">
            <a:spAutoFit/>
          </a:bodyPr>
          <a:lstStyle/>
          <a:p>
            <a:r>
              <a:rPr lang="es-ES" sz="2100" dirty="0" smtClean="0">
                <a:solidFill>
                  <a:schemeClr val="bg2">
                    <a:lumMod val="50000"/>
                  </a:schemeClr>
                </a:solidFill>
                <a:latin typeface="Aharoni" pitchFamily="2" charset="-79"/>
                <a:cs typeface="Aharoni" pitchFamily="2" charset="-79"/>
              </a:rPr>
              <a:t>Una </a:t>
            </a:r>
            <a:r>
              <a:rPr lang="es-ES" sz="2100" b="1" dirty="0" smtClean="0">
                <a:solidFill>
                  <a:schemeClr val="bg2">
                    <a:lumMod val="50000"/>
                  </a:schemeClr>
                </a:solidFill>
                <a:latin typeface="Aharoni" pitchFamily="2" charset="-79"/>
                <a:cs typeface="Aharoni" pitchFamily="2" charset="-79"/>
              </a:rPr>
              <a:t>adenopatía</a:t>
            </a:r>
            <a:r>
              <a:rPr lang="es-ES" sz="2100" dirty="0" smtClean="0">
                <a:solidFill>
                  <a:schemeClr val="bg2">
                    <a:lumMod val="50000"/>
                  </a:schemeClr>
                </a:solidFill>
                <a:latin typeface="Aharoni" pitchFamily="2" charset="-79"/>
                <a:cs typeface="Aharoni" pitchFamily="2" charset="-79"/>
              </a:rPr>
              <a:t> o </a:t>
            </a:r>
            <a:r>
              <a:rPr lang="es-ES" sz="2100" b="1" dirty="0" smtClean="0">
                <a:solidFill>
                  <a:schemeClr val="bg2">
                    <a:lumMod val="50000"/>
                  </a:schemeClr>
                </a:solidFill>
                <a:latin typeface="Aharoni" pitchFamily="2" charset="-79"/>
                <a:cs typeface="Aharoni" pitchFamily="2" charset="-79"/>
              </a:rPr>
              <a:t>linfadenopatía</a:t>
            </a:r>
            <a:r>
              <a:rPr lang="es-ES" sz="2100" dirty="0" smtClean="0">
                <a:solidFill>
                  <a:schemeClr val="bg2">
                    <a:lumMod val="50000"/>
                  </a:schemeClr>
                </a:solidFill>
                <a:latin typeface="Aharoni" pitchFamily="2" charset="-79"/>
                <a:cs typeface="Aharoni" pitchFamily="2" charset="-79"/>
              </a:rPr>
              <a:t> es el término que se usa en medicina para referirse a un trastorno inespecífico de los ganglios linfáticos. En la mayoría de los casos, el término se usa como sinónimo generalizado de una tumefacción, aumento de volumen o inflamación de los ganglios linfáticos, acompañado o no de fiebre. Cuando el trastorno se debe a una infección, se habla de adenitis y cuando la infección ocupa los canales linfáticos, se usa el término de linfangitis.</a:t>
            </a:r>
            <a:endParaRPr lang="es-ES" sz="2100" dirty="0">
              <a:solidFill>
                <a:schemeClr val="bg2">
                  <a:lumMod val="50000"/>
                </a:schemeClr>
              </a:solidFill>
              <a:latin typeface="Aharoni" pitchFamily="2" charset="-79"/>
              <a:cs typeface="Aharoni" pitchFamily="2" charset="-79"/>
            </a:endParaRPr>
          </a:p>
        </p:txBody>
      </p:sp>
      <p:sp>
        <p:nvSpPr>
          <p:cNvPr id="3" name="2 Rectángulo"/>
          <p:cNvSpPr/>
          <p:nvPr/>
        </p:nvSpPr>
        <p:spPr>
          <a:xfrm>
            <a:off x="914400" y="914400"/>
            <a:ext cx="4455066"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Adenopatía</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rfrojasdermatologo.comunidadcoomeva.com/blog/uploads/Casoclinico2chancro20extragenital.jpg"/>
          <p:cNvPicPr>
            <a:picLocks noChangeAspect="1" noChangeArrowheads="1"/>
          </p:cNvPicPr>
          <p:nvPr/>
        </p:nvPicPr>
        <p:blipFill>
          <a:blip r:embed="rId2" cstate="print"/>
          <a:srcRect/>
          <a:stretch>
            <a:fillRect/>
          </a:stretch>
        </p:blipFill>
        <p:spPr bwMode="auto">
          <a:xfrm>
            <a:off x="1600200" y="762762"/>
            <a:ext cx="5867400" cy="5104638"/>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9600" y="1898571"/>
            <a:ext cx="79248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El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paladar</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hendido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se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presenta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cuando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el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paladar</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no se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cierra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completamente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sino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deja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una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abertura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se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extiende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hasta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cavidad</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nasal. La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hendidura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puede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afectar</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cualquier</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lado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del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paladar</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Puede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extenderse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desde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la parte anterior de la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boca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paladar</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duro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hasta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garganta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paladar</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blando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menudo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hendidura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también</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incluye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el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El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paladar</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hendido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no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es</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tan perceptible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como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el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leporino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porque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está</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dentro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de la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boca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Puede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ser la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única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anomalía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presenta</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el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niño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o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puede</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estar</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asociado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con el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leporino</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u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otros</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200" b="0" i="0" u="none" strike="noStrike" cap="none" normalizeH="0" baseline="0" dirty="0" err="1" smtClean="0">
                <a:ln>
                  <a:noFill/>
                </a:ln>
                <a:solidFill>
                  <a:schemeClr val="bg2">
                    <a:lumMod val="50000"/>
                  </a:schemeClr>
                </a:solidFill>
                <a:effectLst/>
                <a:latin typeface="Aharoni" pitchFamily="2" charset="-79"/>
                <a:cs typeface="Aharoni" pitchFamily="2" charset="-79"/>
              </a:rPr>
              <a:t>síndromes</a:t>
            </a:r>
            <a:r>
              <a:rPr kumimoji="0" lang="en-US" sz="2200" b="0" i="0" u="none" strike="noStrike" cap="none" normalizeH="0" baseline="0" dirty="0" smtClean="0">
                <a:ln>
                  <a:noFill/>
                </a:ln>
                <a:solidFill>
                  <a:schemeClr val="bg2">
                    <a:lumMod val="50000"/>
                  </a:schemeClr>
                </a:solidFill>
                <a:effectLst/>
                <a:latin typeface="Aharoni" pitchFamily="2" charset="-79"/>
                <a:cs typeface="Aharoni" pitchFamily="2" charset="-79"/>
              </a:rPr>
              <a:t>.</a:t>
            </a:r>
          </a:p>
        </p:txBody>
      </p:sp>
      <p:sp>
        <p:nvSpPr>
          <p:cNvPr id="3" name="2 Rectángulo"/>
          <p:cNvSpPr/>
          <p:nvPr/>
        </p:nvSpPr>
        <p:spPr>
          <a:xfrm>
            <a:off x="1463519" y="685800"/>
            <a:ext cx="6385081"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Paladar hendido</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campus.um.edu.mx/bajacalifornia/displayFile.aspx?tipoItem=Foto&amp;extension=jpg&amp;file=467.jpg"/>
          <p:cNvPicPr>
            <a:picLocks noChangeAspect="1" noChangeArrowheads="1"/>
          </p:cNvPicPr>
          <p:nvPr/>
        </p:nvPicPr>
        <p:blipFill>
          <a:blip r:embed="rId2" cstate="print"/>
          <a:srcRect/>
          <a:stretch>
            <a:fillRect/>
          </a:stretch>
        </p:blipFill>
        <p:spPr bwMode="auto">
          <a:xfrm>
            <a:off x="2667000" y="89411"/>
            <a:ext cx="3762375" cy="6616189"/>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09600" y="745867"/>
            <a:ext cx="7924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leporino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es</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una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anomalía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en la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no se forma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completamente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durante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desarrollo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fetal. 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grado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del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leporino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puede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variar</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enormemente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desde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leve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muesca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del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hasta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severo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gran</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abertura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desde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hasta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nariz</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leporino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recibe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distintos</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nombres</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según</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su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ubicación</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y 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grado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de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compromiso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del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Una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hendidura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en un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lado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del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no se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extiende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hasta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nariz</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se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denomina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unilateral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incompleta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Una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hendidura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en un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lado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del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se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extiende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hasta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nariz</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se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denomina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unilateral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completa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Una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hendidura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compromete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ambos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lados</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del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labio</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y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se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extiende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y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compromete</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nariz</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se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denomina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 bilateral </a:t>
            </a:r>
            <a:r>
              <a:rPr kumimoji="0" lang="en-US" sz="2100" b="0" i="0" u="none" strike="noStrike" cap="none" normalizeH="0" baseline="0" dirty="0" err="1" smtClean="0">
                <a:ln>
                  <a:noFill/>
                </a:ln>
                <a:solidFill>
                  <a:schemeClr val="bg2">
                    <a:lumMod val="50000"/>
                  </a:schemeClr>
                </a:solidFill>
                <a:effectLst/>
                <a:latin typeface="Aharoni" pitchFamily="2" charset="-79"/>
                <a:cs typeface="Aharoni" pitchFamily="2" charset="-79"/>
              </a:rPr>
              <a:t>completa</a:t>
            </a:r>
            <a:r>
              <a:rPr kumimoji="0" lang="en-US" sz="2100" b="0" i="0" u="none" strike="noStrike" cap="none" normalizeH="0" baseline="0" dirty="0" smtClean="0">
                <a:ln>
                  <a:noFill/>
                </a:ln>
                <a:solidFill>
                  <a:schemeClr val="bg2">
                    <a:lumMod val="50000"/>
                  </a:schemeClr>
                </a:solidFill>
                <a:effectLst/>
                <a:latin typeface="Aharoni" pitchFamily="2" charset="-79"/>
                <a:cs typeface="Aharoni" pitchFamily="2" charset="-79"/>
              </a:rPr>
              <a:t>.</a:t>
            </a:r>
          </a:p>
        </p:txBody>
      </p:sp>
      <p:sp>
        <p:nvSpPr>
          <p:cNvPr id="3" name="2 Rectángulo"/>
          <p:cNvSpPr/>
          <p:nvPr/>
        </p:nvSpPr>
        <p:spPr>
          <a:xfrm>
            <a:off x="762000" y="5401270"/>
            <a:ext cx="5654112"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Labio leporino</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upload.wikimedia.org/wikipedia/commons/thumb/8/84/Cleftlipandpalate.JPG/220px-Cleftlipandpalate.JPG"/>
          <p:cNvPicPr>
            <a:picLocks noChangeAspect="1" noChangeArrowheads="1"/>
          </p:cNvPicPr>
          <p:nvPr/>
        </p:nvPicPr>
        <p:blipFill>
          <a:blip r:embed="rId2" cstate="print"/>
          <a:srcRect/>
          <a:stretch>
            <a:fillRect/>
          </a:stretch>
        </p:blipFill>
        <p:spPr bwMode="auto">
          <a:xfrm>
            <a:off x="685800" y="304800"/>
            <a:ext cx="2438400" cy="3325091"/>
          </a:xfrm>
          <a:prstGeom prst="rect">
            <a:avLst/>
          </a:prstGeom>
          <a:noFill/>
        </p:spPr>
      </p:pic>
      <p:pic>
        <p:nvPicPr>
          <p:cNvPr id="32772" name="Picture 4" descr="http://www.nlm.nih.gov/medlineplus/images/cleftlip.jpg"/>
          <p:cNvPicPr>
            <a:picLocks noChangeAspect="1" noChangeArrowheads="1"/>
          </p:cNvPicPr>
          <p:nvPr/>
        </p:nvPicPr>
        <p:blipFill>
          <a:blip r:embed="rId3" cstate="print"/>
          <a:srcRect/>
          <a:stretch>
            <a:fillRect/>
          </a:stretch>
        </p:blipFill>
        <p:spPr bwMode="auto">
          <a:xfrm>
            <a:off x="4572000" y="533400"/>
            <a:ext cx="3962400" cy="3169920"/>
          </a:xfrm>
          <a:prstGeom prst="rect">
            <a:avLst/>
          </a:prstGeom>
          <a:noFill/>
        </p:spPr>
      </p:pic>
      <p:pic>
        <p:nvPicPr>
          <p:cNvPr id="32774" name="Picture 6" descr="http://www.urbepolitica.com/uploads/notas/normal/eada63420b5bd999d856ae11a1dd1d32.jpg"/>
          <p:cNvPicPr>
            <a:picLocks noChangeAspect="1" noChangeArrowheads="1"/>
          </p:cNvPicPr>
          <p:nvPr/>
        </p:nvPicPr>
        <p:blipFill>
          <a:blip r:embed="rId4" cstate="print"/>
          <a:srcRect/>
          <a:stretch>
            <a:fillRect/>
          </a:stretch>
        </p:blipFill>
        <p:spPr bwMode="auto">
          <a:xfrm>
            <a:off x="2667000" y="3200400"/>
            <a:ext cx="2816352" cy="3352800"/>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079242"/>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2">
                    <a:lumMod val="50000"/>
                  </a:schemeClr>
                </a:solidFill>
                <a:effectLst/>
                <a:latin typeface="Aharoni" pitchFamily="2" charset="-79"/>
                <a:cs typeface="Aharoni" pitchFamily="2" charset="-79"/>
              </a:rPr>
              <a:t>Definición</a:t>
            </a:r>
            <a:r>
              <a:rPr kumimoji="0" lang="en-US" sz="2000" b="1" i="0" u="none" strike="noStrike" cap="none" normalizeH="0" baseline="0" dirty="0" smtClean="0">
                <a:ln>
                  <a:noFill/>
                </a:ln>
                <a:solidFill>
                  <a:schemeClr val="bg2">
                    <a:lumMod val="50000"/>
                  </a:schemeClr>
                </a:solidFill>
                <a:effectLst/>
                <a:latin typeface="Aharoni" pitchFamily="2" charset="-79"/>
                <a:cs typeface="Aharoni" pitchFamily="2" charset="-79"/>
              </a:rPr>
              <a:t>:</a:t>
            </a:r>
            <a:endPar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La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anquilosis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temporo-mandibular</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es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fusión</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ósea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fibrosa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o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cartilaginosa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de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las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superficies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conforman</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articulación</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cavidad</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glenoidea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del temporal-</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cóndilo</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mandibular</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anquilosis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puede</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presentarse</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en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periodo</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de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crecimiento</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o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después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de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completado</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este</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afectando</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la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función</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mandibular</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y en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ocasiones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estética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facial. Los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daños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que</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se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pueden</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presentar</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en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esta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patología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no son solo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funcionales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o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estéticos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si</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no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también</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psicológicos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2">
                    <a:lumMod val="50000"/>
                  </a:schemeClr>
                </a:solidFill>
                <a:effectLst/>
                <a:latin typeface="Aharoni" pitchFamily="2" charset="-79"/>
                <a:cs typeface="Aharoni" pitchFamily="2" charset="-79"/>
              </a:rPr>
              <a:t>Etiología</a:t>
            </a:r>
            <a:r>
              <a:rPr kumimoji="0" lang="en-US" sz="2000" b="1" i="0" u="none" strike="noStrike" cap="none" normalizeH="0" baseline="0" dirty="0" smtClean="0">
                <a:ln>
                  <a:noFill/>
                </a:ln>
                <a:solidFill>
                  <a:schemeClr val="bg2">
                    <a:lumMod val="50000"/>
                  </a:schemeClr>
                </a:solidFill>
                <a:effectLst/>
                <a:latin typeface="Aharoni" pitchFamily="2" charset="-79"/>
                <a:cs typeface="Aharoni" pitchFamily="2" charset="-79"/>
              </a:rPr>
              <a:t> de la </a:t>
            </a:r>
            <a:r>
              <a:rPr kumimoji="0" lang="en-US" sz="2000" b="1" i="0" u="none" strike="noStrike" cap="none" normalizeH="0" baseline="0" dirty="0" err="1" smtClean="0">
                <a:ln>
                  <a:noFill/>
                </a:ln>
                <a:solidFill>
                  <a:schemeClr val="bg2">
                    <a:lumMod val="50000"/>
                  </a:schemeClr>
                </a:solidFill>
                <a:effectLst/>
                <a:latin typeface="Aharoni" pitchFamily="2" charset="-79"/>
                <a:cs typeface="Aharoni" pitchFamily="2" charset="-79"/>
              </a:rPr>
              <a:t>Anquilosis</a:t>
            </a:r>
            <a:r>
              <a:rPr kumimoji="0" lang="en-US" sz="2000" b="1" i="0" u="none" strike="noStrike" cap="none" normalizeH="0" baseline="0" dirty="0" smtClean="0">
                <a:ln>
                  <a:noFill/>
                </a:ln>
                <a:solidFill>
                  <a:schemeClr val="bg2">
                    <a:lumMod val="50000"/>
                  </a:schemeClr>
                </a:solidFill>
                <a:effectLst/>
                <a:latin typeface="Aharoni" pitchFamily="2" charset="-79"/>
                <a:cs typeface="Aharoni" pitchFamily="2" charset="-79"/>
              </a:rPr>
              <a:t>:</a:t>
            </a:r>
            <a:endPar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lumMod val="50000"/>
                  </a:schemeClr>
                </a:solidFill>
                <a:effectLst/>
                <a:latin typeface="Aharoni" pitchFamily="2" charset="-79"/>
                <a:cs typeface="Aharoni" pitchFamily="2" charset="-79"/>
              </a:rPr>
              <a:t> </a:t>
            </a:r>
            <a:endPar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Su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causa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puede</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ser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una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infección</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previa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o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una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hemartrosis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producida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por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traumatismo</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por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degeneración</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articular</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o por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cirugía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En la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anquilosis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ósea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no hay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movimiento</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mandibular</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y en la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fibrosa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los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movimientos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de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apertura</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están</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limitados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y los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excéntricos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totalmente</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 </a:t>
            </a:r>
            <a:r>
              <a:rPr kumimoji="0" lang="en-US" sz="2000" b="0" i="0" u="none" strike="noStrike" cap="none" normalizeH="0" baseline="0" dirty="0" err="1" smtClean="0">
                <a:ln>
                  <a:noFill/>
                </a:ln>
                <a:solidFill>
                  <a:schemeClr val="bg2">
                    <a:lumMod val="50000"/>
                  </a:schemeClr>
                </a:solidFill>
                <a:effectLst/>
                <a:latin typeface="Aharoni" pitchFamily="2" charset="-79"/>
                <a:cs typeface="Aharoni" pitchFamily="2" charset="-79"/>
              </a:rPr>
              <a:t>abolidos</a:t>
            </a:r>
            <a:r>
              <a:rPr kumimoji="0" lang="en-US" sz="2000" b="0" i="0" u="none" strike="noStrike" cap="none" normalizeH="0" baseline="0" dirty="0" smtClean="0">
                <a:ln>
                  <a:noFill/>
                </a:ln>
                <a:solidFill>
                  <a:schemeClr val="bg2">
                    <a:lumMod val="50000"/>
                  </a:schemeClr>
                </a:solidFill>
                <a:effectLst/>
                <a:latin typeface="Aharoni" pitchFamily="2" charset="-79"/>
                <a:cs typeface="Aharoni" pitchFamily="2" charset="-79"/>
              </a:rPr>
              <a:t>.</a:t>
            </a:r>
          </a:p>
        </p:txBody>
      </p:sp>
      <p:sp>
        <p:nvSpPr>
          <p:cNvPr id="3" name="2 Rectángulo"/>
          <p:cNvSpPr/>
          <p:nvPr/>
        </p:nvSpPr>
        <p:spPr>
          <a:xfrm>
            <a:off x="82182" y="143470"/>
            <a:ext cx="4108818"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Anquilosis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ortodonciadultos.com/wp-content/uploads/2010/03/can-impactat-1_ok.jpg"/>
          <p:cNvPicPr>
            <a:picLocks noChangeAspect="1" noChangeArrowheads="1"/>
          </p:cNvPicPr>
          <p:nvPr/>
        </p:nvPicPr>
        <p:blipFill>
          <a:blip r:embed="rId2" cstate="print"/>
          <a:srcRect/>
          <a:stretch>
            <a:fillRect/>
          </a:stretch>
        </p:blipFill>
        <p:spPr bwMode="auto">
          <a:xfrm>
            <a:off x="990600" y="792480"/>
            <a:ext cx="6858000" cy="5074920"/>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066800"/>
            <a:ext cx="8229600" cy="5410200"/>
          </a:xfrm>
        </p:spPr>
        <p:txBody>
          <a:bodyPr>
            <a:noAutofit/>
          </a:bodyPr>
          <a:lstStyle/>
          <a:p>
            <a:r>
              <a:rPr lang="es-ES" sz="2000" dirty="0" smtClean="0">
                <a:latin typeface="Aharoni" pitchFamily="2" charset="-79"/>
                <a:cs typeface="Aharoni" pitchFamily="2" charset="-79"/>
              </a:rPr>
              <a:t>La </a:t>
            </a:r>
            <a:r>
              <a:rPr lang="es-ES" sz="2000" b="1" dirty="0" smtClean="0">
                <a:latin typeface="Aharoni" pitchFamily="2" charset="-79"/>
                <a:cs typeface="Aharoni" pitchFamily="2" charset="-79"/>
              </a:rPr>
              <a:t>caries</a:t>
            </a:r>
            <a:r>
              <a:rPr lang="es-ES" sz="2000" dirty="0" smtClean="0">
                <a:latin typeface="Aharoni" pitchFamily="2" charset="-79"/>
                <a:cs typeface="Aharoni" pitchFamily="2" charset="-79"/>
              </a:rPr>
              <a:t> es una enfermedad multifactorial que se caracteriza por la destrucción de los tejidos del diente como consecuencia de la </a:t>
            </a:r>
            <a:r>
              <a:rPr lang="es-ES" sz="2000" dirty="0" smtClean="0">
                <a:solidFill>
                  <a:schemeClr val="bg2">
                    <a:lumMod val="50000"/>
                  </a:schemeClr>
                </a:solidFill>
                <a:latin typeface="Aharoni" pitchFamily="2" charset="-79"/>
                <a:cs typeface="Aharoni" pitchFamily="2" charset="-79"/>
              </a:rPr>
              <a:t>desmineralización provocada por los ácidos que genera la placa bacteriana. Las bacterias fabrican ese ácido a partir de los restos de alimentos de la dieta que se les </a:t>
            </a:r>
            <a:r>
              <a:rPr lang="es-ES" sz="2000" dirty="0" smtClean="0">
                <a:latin typeface="Aharoni" pitchFamily="2" charset="-79"/>
                <a:cs typeface="Aharoni" pitchFamily="2" charset="-79"/>
              </a:rPr>
              <a:t>quedan expuestos. La destrucción química dental se asocia a la ingesta de azúcares y ácidos contenidos en bebidas y alimentos. La caries dental se asocia también a errores en las técnicas de higiene así como pastas dentales inadecuadas, falta de cepillado dental, ausencia de hilo dental, así como también con una etiología genética. Tras la destrucción del esmalte</a:t>
            </a:r>
            <a:r>
              <a:rPr lang="es-ES" sz="2000" dirty="0" smtClean="0">
                <a:latin typeface="Aharoni" pitchFamily="2" charset="-79"/>
                <a:cs typeface="Aharoni" pitchFamily="2" charset="-79"/>
              </a:rPr>
              <a:t> </a:t>
            </a:r>
            <a:r>
              <a:rPr lang="es-ES" sz="2000" dirty="0" smtClean="0">
                <a:latin typeface="Aharoni" pitchFamily="2" charset="-79"/>
                <a:cs typeface="Aharoni" pitchFamily="2" charset="-79"/>
              </a:rPr>
              <a:t>ataca a la dentina y alcanza la pulpa dentaria produciendo su inflamación, pulpitis, y posterior necrosis (muerte pulpar). Si el diente no es tratado puede llevar posteriormente a la inflamación del área que rodea el ápice  produciéndose una periodontitis apical, y pudiendo llegar a ocasionar un absceso, una celulitis o incluso una angina de Ludwig.</a:t>
            </a:r>
            <a:br>
              <a:rPr lang="es-ES" sz="2000" dirty="0" smtClean="0">
                <a:latin typeface="Aharoni" pitchFamily="2" charset="-79"/>
                <a:cs typeface="Aharoni" pitchFamily="2" charset="-79"/>
              </a:rPr>
            </a:br>
            <a:endParaRPr lang="en-US" sz="2000" dirty="0">
              <a:latin typeface="Aharoni" pitchFamily="2" charset="-79"/>
              <a:cs typeface="Aharoni" pitchFamily="2" charset="-79"/>
            </a:endParaRPr>
          </a:p>
        </p:txBody>
      </p:sp>
      <p:sp>
        <p:nvSpPr>
          <p:cNvPr id="3" name="2 Rectángulo"/>
          <p:cNvSpPr/>
          <p:nvPr/>
        </p:nvSpPr>
        <p:spPr>
          <a:xfrm>
            <a:off x="4953000" y="228600"/>
            <a:ext cx="2582759"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Caries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9600" y="868501"/>
            <a:ext cx="7772400" cy="3170099"/>
          </a:xfrm>
          <a:prstGeom prst="rect">
            <a:avLst/>
          </a:prstGeom>
        </p:spPr>
        <p:txBody>
          <a:bodyPr wrap="square">
            <a:spAutoFit/>
          </a:bodyPr>
          <a:lstStyle/>
          <a:p>
            <a:r>
              <a:rPr lang="es-ES" sz="2500" dirty="0" smtClean="0">
                <a:solidFill>
                  <a:schemeClr val="bg2">
                    <a:lumMod val="50000"/>
                  </a:schemeClr>
                </a:solidFill>
                <a:latin typeface="Aharoni" pitchFamily="2" charset="-79"/>
                <a:cs typeface="Aharoni" pitchFamily="2" charset="-79"/>
              </a:rPr>
              <a:t>Un </a:t>
            </a:r>
            <a:r>
              <a:rPr lang="es-ES" sz="2500" b="1" dirty="0" err="1" smtClean="0">
                <a:solidFill>
                  <a:schemeClr val="bg2">
                    <a:lumMod val="50000"/>
                  </a:schemeClr>
                </a:solidFill>
                <a:latin typeface="Aharoni" pitchFamily="2" charset="-79"/>
                <a:cs typeface="Aharoni" pitchFamily="2" charset="-79"/>
              </a:rPr>
              <a:t>mucocele</a:t>
            </a:r>
            <a:r>
              <a:rPr lang="es-ES" sz="2500" dirty="0" smtClean="0">
                <a:solidFill>
                  <a:schemeClr val="bg2">
                    <a:lumMod val="50000"/>
                  </a:schemeClr>
                </a:solidFill>
                <a:latin typeface="Aharoni" pitchFamily="2" charset="-79"/>
                <a:cs typeface="Aharoni" pitchFamily="2" charset="-79"/>
              </a:rPr>
              <a:t>, también conocido como </a:t>
            </a:r>
            <a:r>
              <a:rPr lang="es-ES" sz="2500" i="1" dirty="0" smtClean="0">
                <a:solidFill>
                  <a:schemeClr val="bg2">
                    <a:lumMod val="50000"/>
                  </a:schemeClr>
                </a:solidFill>
                <a:latin typeface="Aharoni" pitchFamily="2" charset="-79"/>
                <a:cs typeface="Aharoni" pitchFamily="2" charset="-79"/>
              </a:rPr>
              <a:t>fenómeno de extravasación mucosa</a:t>
            </a:r>
            <a:r>
              <a:rPr lang="es-ES" sz="2500" dirty="0" smtClean="0">
                <a:solidFill>
                  <a:schemeClr val="bg2">
                    <a:lumMod val="50000"/>
                  </a:schemeClr>
                </a:solidFill>
                <a:latin typeface="Aharoni" pitchFamily="2" charset="-79"/>
                <a:cs typeface="Aharoni" pitchFamily="2" charset="-79"/>
              </a:rPr>
              <a:t> es una tumefacción de tejido conjuntivo, mayormente por colección de mucina proveniente de una ruptura del conducto de una glándula salival, usualmente causado por un trauma local. Los </a:t>
            </a:r>
            <a:r>
              <a:rPr lang="es-ES" sz="2500" dirty="0" err="1" smtClean="0">
                <a:solidFill>
                  <a:schemeClr val="bg2">
                    <a:lumMod val="50000"/>
                  </a:schemeClr>
                </a:solidFill>
                <a:latin typeface="Aharoni" pitchFamily="2" charset="-79"/>
                <a:cs typeface="Aharoni" pitchFamily="2" charset="-79"/>
              </a:rPr>
              <a:t>mucocele</a:t>
            </a:r>
            <a:r>
              <a:rPr lang="es-ES" sz="2500" dirty="0" smtClean="0">
                <a:solidFill>
                  <a:schemeClr val="bg2">
                    <a:lumMod val="50000"/>
                  </a:schemeClr>
                </a:solidFill>
                <a:latin typeface="Aharoni" pitchFamily="2" charset="-79"/>
                <a:cs typeface="Aharoni" pitchFamily="2" charset="-79"/>
              </a:rPr>
              <a:t> tienden a ser de color azulado translúcido, y por lo general se encuentran en niños y adolescentes.</a:t>
            </a:r>
            <a:endParaRPr lang="es-ES" sz="2500" dirty="0">
              <a:solidFill>
                <a:schemeClr val="bg2">
                  <a:lumMod val="50000"/>
                </a:schemeClr>
              </a:solidFill>
              <a:latin typeface="Aharoni" pitchFamily="2" charset="-79"/>
              <a:cs typeface="Aharoni" pitchFamily="2" charset="-79"/>
            </a:endParaRPr>
          </a:p>
        </p:txBody>
      </p:sp>
      <p:sp>
        <p:nvSpPr>
          <p:cNvPr id="3" name="2 Rectángulo"/>
          <p:cNvSpPr/>
          <p:nvPr/>
        </p:nvSpPr>
        <p:spPr>
          <a:xfrm>
            <a:off x="4476564" y="5410200"/>
            <a:ext cx="3672800" cy="923330"/>
          </a:xfrm>
          <a:prstGeom prst="rect">
            <a:avLst/>
          </a:prstGeom>
          <a:noFill/>
        </p:spPr>
        <p:txBody>
          <a:bodyPr wrap="none" lIns="91440" tIns="45720" rIns="91440" bIns="45720">
            <a:spAutoFit/>
          </a:bodyPr>
          <a:lstStyle/>
          <a:p>
            <a:pPr algn="ctr"/>
            <a:r>
              <a:rPr lang="es-ES" sz="5400" b="1" cap="none"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Mucocele</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documentingreality.com/forum/attachments/f149/309029d1318100791-mucocele-d5000004.jpg"/>
          <p:cNvPicPr>
            <a:picLocks noChangeAspect="1" noChangeArrowheads="1"/>
          </p:cNvPicPr>
          <p:nvPr/>
        </p:nvPicPr>
        <p:blipFill>
          <a:blip r:embed="rId2" cstate="print"/>
          <a:srcRect/>
          <a:stretch>
            <a:fillRect/>
          </a:stretch>
        </p:blipFill>
        <p:spPr bwMode="auto">
          <a:xfrm>
            <a:off x="838200" y="457200"/>
            <a:ext cx="7172325" cy="5410200"/>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 y="1143000"/>
            <a:ext cx="8305800" cy="5078313"/>
          </a:xfrm>
          <a:prstGeom prst="rect">
            <a:avLst/>
          </a:prstGeom>
        </p:spPr>
        <p:txBody>
          <a:bodyPr wrap="square">
            <a:spAutoFit/>
          </a:bodyPr>
          <a:lstStyle/>
          <a:p>
            <a:r>
              <a:rPr lang="es-ES" dirty="0" smtClean="0">
                <a:solidFill>
                  <a:schemeClr val="bg2">
                    <a:lumMod val="50000"/>
                  </a:schemeClr>
                </a:solidFill>
                <a:latin typeface="Aharoni" pitchFamily="2" charset="-79"/>
                <a:cs typeface="Aharoni" pitchFamily="2" charset="-79"/>
              </a:rPr>
              <a:t>El </a:t>
            </a:r>
            <a:r>
              <a:rPr lang="es-ES" b="1" dirty="0" smtClean="0">
                <a:solidFill>
                  <a:schemeClr val="bg2">
                    <a:lumMod val="50000"/>
                  </a:schemeClr>
                </a:solidFill>
                <a:latin typeface="Aharoni" pitchFamily="2" charset="-79"/>
                <a:cs typeface="Aharoni" pitchFamily="2" charset="-79"/>
              </a:rPr>
              <a:t>cáncer de boca</a:t>
            </a:r>
            <a:r>
              <a:rPr lang="es-ES" dirty="0" smtClean="0">
                <a:solidFill>
                  <a:schemeClr val="bg2">
                    <a:lumMod val="50000"/>
                  </a:schemeClr>
                </a:solidFill>
                <a:latin typeface="Aharoni" pitchFamily="2" charset="-79"/>
                <a:cs typeface="Aharoni" pitchFamily="2" charset="-79"/>
              </a:rPr>
              <a:t> es un término general para cualquier crecimiento maligno localizado en la boca. Puede aparecer como una lesión primaria del mismo tejido de la cavidad oral, o por metástasis de un sitio de origen distante, o bien por extensión de estructuras anatómicas vecinas, tales como la cavidad nasal o el seno maxilar. El cáncer que aparece en la cavidad bucal puede tener diversas variedades histológicas: teratoma, </a:t>
            </a:r>
            <a:r>
              <a:rPr lang="es-ES" dirty="0" err="1" smtClean="0">
                <a:solidFill>
                  <a:schemeClr val="bg2">
                    <a:lumMod val="50000"/>
                  </a:schemeClr>
                </a:solidFill>
                <a:latin typeface="Aharoni" pitchFamily="2" charset="-79"/>
                <a:cs typeface="Aharoni" pitchFamily="2" charset="-79"/>
              </a:rPr>
              <a:t>adenocarcinoma</a:t>
            </a:r>
            <a:r>
              <a:rPr lang="es-ES" dirty="0" smtClean="0">
                <a:solidFill>
                  <a:schemeClr val="bg2">
                    <a:lumMod val="50000"/>
                  </a:schemeClr>
                </a:solidFill>
                <a:latin typeface="Aharoni" pitchFamily="2" charset="-79"/>
                <a:cs typeface="Aharoni" pitchFamily="2" charset="-79"/>
              </a:rPr>
              <a:t> derivado de una de las glándulas salivares, linfoma de las amígdalas o de algún otro tejido linfático o melanoma de células pigmentadas de la mucosa oral. La forma más común de cáncer en la boca es el carcinoma de células escamosas, originado en los tejidos que delimitan la boca y los labios.</a:t>
            </a:r>
          </a:p>
          <a:p>
            <a:r>
              <a:rPr lang="es-ES" dirty="0" smtClean="0">
                <a:solidFill>
                  <a:schemeClr val="bg2">
                    <a:lumMod val="50000"/>
                  </a:schemeClr>
                </a:solidFill>
                <a:latin typeface="Aharoni" pitchFamily="2" charset="-79"/>
                <a:cs typeface="Aharoni" pitchFamily="2" charset="-79"/>
              </a:rPr>
              <a:t>El cáncer de boca por lo general está localizado en el tejido de los labios o de la lengua, aunque puede aparecer en el piso de la boca, el revestimiento de las mejillas, las encías o el paladar o techo de la boca. Bajo un microscopio, la mayoría de los cánceres que se desarrollan en la boca, tienen características similares y son llamadas conjuntamente como </a:t>
            </a:r>
            <a:r>
              <a:rPr lang="es-ES" i="1" dirty="0" smtClean="0">
                <a:solidFill>
                  <a:schemeClr val="bg2">
                    <a:lumMod val="50000"/>
                  </a:schemeClr>
                </a:solidFill>
                <a:latin typeface="Aharoni" pitchFamily="2" charset="-79"/>
                <a:cs typeface="Aharoni" pitchFamily="2" charset="-79"/>
              </a:rPr>
              <a:t>carcinoma de células escamosas</a:t>
            </a:r>
            <a:r>
              <a:rPr lang="es-ES" dirty="0" smtClean="0">
                <a:solidFill>
                  <a:schemeClr val="bg2">
                    <a:lumMod val="50000"/>
                  </a:schemeClr>
                </a:solidFill>
                <a:latin typeface="Aharoni" pitchFamily="2" charset="-79"/>
                <a:cs typeface="Aharoni" pitchFamily="2" charset="-79"/>
              </a:rPr>
              <a:t>. Son de naturaleza maligna y tienden a esparcirse con gran rapidez.</a:t>
            </a:r>
            <a:endParaRPr lang="es-ES" dirty="0">
              <a:solidFill>
                <a:schemeClr val="bg2">
                  <a:lumMod val="50000"/>
                </a:schemeClr>
              </a:solidFill>
              <a:latin typeface="Aharoni" pitchFamily="2" charset="-79"/>
              <a:cs typeface="Aharoni" pitchFamily="2" charset="-79"/>
            </a:endParaRPr>
          </a:p>
        </p:txBody>
      </p:sp>
      <p:sp>
        <p:nvSpPr>
          <p:cNvPr id="3" name="2 Rectángulo"/>
          <p:cNvSpPr/>
          <p:nvPr/>
        </p:nvSpPr>
        <p:spPr>
          <a:xfrm>
            <a:off x="2819400" y="304800"/>
            <a:ext cx="5911063" cy="923330"/>
          </a:xfrm>
          <a:prstGeom prst="rect">
            <a:avLst/>
          </a:prstGeom>
          <a:noFill/>
        </p:spPr>
        <p:txBody>
          <a:bodyPr wrap="square" lIns="91440" tIns="45720" rIns="91440" bIns="45720">
            <a:spAutoFit/>
          </a:bodyPr>
          <a:lstStyle/>
          <a:p>
            <a:pPr algn="ctr"/>
            <a:r>
              <a:rPr lang="es-E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Cáncer de boca</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uv.es/medicina-oral/Docencia/atlas/cancer/3.jpg"/>
          <p:cNvPicPr>
            <a:picLocks noChangeAspect="1" noChangeArrowheads="1"/>
          </p:cNvPicPr>
          <p:nvPr/>
        </p:nvPicPr>
        <p:blipFill>
          <a:blip r:embed="rId2" cstate="print"/>
          <a:srcRect/>
          <a:stretch>
            <a:fillRect/>
          </a:stretch>
        </p:blipFill>
        <p:spPr bwMode="auto">
          <a:xfrm>
            <a:off x="152400" y="76200"/>
            <a:ext cx="5400675" cy="3876675"/>
          </a:xfrm>
          <a:prstGeom prst="rect">
            <a:avLst/>
          </a:prstGeom>
          <a:noFill/>
        </p:spPr>
      </p:pic>
      <p:pic>
        <p:nvPicPr>
          <p:cNvPr id="35844" name="Picture 4" descr="http://sanfranciscosur.com/wp-content/uploads/2012/01/cancer_de_boca.jpg"/>
          <p:cNvPicPr>
            <a:picLocks noChangeAspect="1" noChangeArrowheads="1"/>
          </p:cNvPicPr>
          <p:nvPr/>
        </p:nvPicPr>
        <p:blipFill>
          <a:blip r:embed="rId3" cstate="print"/>
          <a:srcRect/>
          <a:stretch>
            <a:fillRect/>
          </a:stretch>
        </p:blipFill>
        <p:spPr bwMode="auto">
          <a:xfrm>
            <a:off x="3962400" y="3581400"/>
            <a:ext cx="4114800" cy="3086100"/>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odonto-red.com.mx/Graficos/Caries.jpg"/>
          <p:cNvPicPr>
            <a:picLocks noChangeAspect="1" noChangeArrowheads="1"/>
          </p:cNvPicPr>
          <p:nvPr/>
        </p:nvPicPr>
        <p:blipFill>
          <a:blip r:embed="rId2" cstate="print"/>
          <a:srcRect/>
          <a:stretch>
            <a:fillRect/>
          </a:stretch>
        </p:blipFill>
        <p:spPr bwMode="auto">
          <a:xfrm>
            <a:off x="381000" y="304800"/>
            <a:ext cx="4429125" cy="3009901"/>
          </a:xfrm>
          <a:prstGeom prst="rect">
            <a:avLst/>
          </a:prstGeom>
          <a:noFill/>
        </p:spPr>
      </p:pic>
      <p:pic>
        <p:nvPicPr>
          <p:cNvPr id="23556" name="Picture 4" descr="http://3.bp.blogspot.com/-7q0Ki0DkYPU/TdewnBi2aKI/AAAAAAAAAIE/bYSQGKxeuWw/s1600/caries1.jpg"/>
          <p:cNvPicPr>
            <a:picLocks noChangeAspect="1" noChangeArrowheads="1"/>
          </p:cNvPicPr>
          <p:nvPr/>
        </p:nvPicPr>
        <p:blipFill>
          <a:blip r:embed="rId3" cstate="print"/>
          <a:srcRect/>
          <a:stretch>
            <a:fillRect/>
          </a:stretch>
        </p:blipFill>
        <p:spPr bwMode="auto">
          <a:xfrm>
            <a:off x="5257800" y="1676400"/>
            <a:ext cx="3352800" cy="3352800"/>
          </a:xfrm>
          <a:prstGeom prst="rect">
            <a:avLst/>
          </a:prstGeom>
          <a:noFill/>
        </p:spPr>
      </p:pic>
      <p:pic>
        <p:nvPicPr>
          <p:cNvPr id="23558" name="Picture 6" descr="http://dentadec.com/site/wp-content/uploads/2012/03/dentadec1.jpg"/>
          <p:cNvPicPr>
            <a:picLocks noChangeAspect="1" noChangeArrowheads="1"/>
          </p:cNvPicPr>
          <p:nvPr/>
        </p:nvPicPr>
        <p:blipFill>
          <a:blip r:embed="rId4" cstate="print"/>
          <a:srcRect/>
          <a:stretch>
            <a:fillRect/>
          </a:stretch>
        </p:blipFill>
        <p:spPr bwMode="auto">
          <a:xfrm>
            <a:off x="1066800" y="3810000"/>
            <a:ext cx="3768725" cy="2080307"/>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66800" y="457200"/>
            <a:ext cx="7086600" cy="4401205"/>
          </a:xfrm>
          <a:prstGeom prst="rect">
            <a:avLst/>
          </a:prstGeom>
        </p:spPr>
        <p:txBody>
          <a:bodyPr wrap="square">
            <a:spAutoFit/>
          </a:bodyPr>
          <a:lstStyle/>
          <a:p>
            <a:r>
              <a:rPr lang="es-ES" sz="2000" dirty="0" smtClean="0">
                <a:solidFill>
                  <a:schemeClr val="bg2">
                    <a:lumMod val="50000"/>
                  </a:schemeClr>
                </a:solidFill>
                <a:latin typeface="Aharoni" pitchFamily="2" charset="-79"/>
                <a:cs typeface="Aharoni" pitchFamily="2" charset="-79"/>
              </a:rPr>
              <a:t>La gingivitis es una enfermedad bucal generalmente bacteriana que provoca inflamación y sangrado de las encías, causada por los restos alimenticios que quedan atrapados entre los dientes. Es muy frecuente que su origen sea causado por el crecimiento de las muelas del juicio, que produce una concavidad, que es donde se deposita el agente patógeno o bacteria. Esta enfermedad se puede desarrollar después de tres días de no realizar la higiene oral (cepillado de dientes y lengua). Cuando esta enfermedad evoluciona a un estado crónico, provoca bolsas </a:t>
            </a:r>
            <a:r>
              <a:rPr lang="es-ES" sz="2000" dirty="0" err="1" smtClean="0">
                <a:solidFill>
                  <a:schemeClr val="bg2">
                    <a:lumMod val="50000"/>
                  </a:schemeClr>
                </a:solidFill>
                <a:latin typeface="Aharoni" pitchFamily="2" charset="-79"/>
                <a:cs typeface="Aharoni" pitchFamily="2" charset="-79"/>
              </a:rPr>
              <a:t>periodontales</a:t>
            </a:r>
            <a:r>
              <a:rPr lang="es-ES" sz="2000" dirty="0" smtClean="0">
                <a:solidFill>
                  <a:schemeClr val="bg2">
                    <a:lumMod val="50000"/>
                  </a:schemeClr>
                </a:solidFill>
                <a:latin typeface="Aharoni" pitchFamily="2" charset="-79"/>
                <a:cs typeface="Aharoni" pitchFamily="2" charset="-79"/>
              </a:rPr>
              <a:t>, movilidad dentaria, sangrado excesivo y espontáneo, y pérdida del hueso alveolar que sostiene a los dientes, con la gran posibilidad de perder piezas dentales.</a:t>
            </a:r>
            <a:endParaRPr lang="es-ES" sz="2000" dirty="0">
              <a:solidFill>
                <a:schemeClr val="bg2">
                  <a:lumMod val="50000"/>
                </a:schemeClr>
              </a:solidFill>
              <a:latin typeface="Aharoni" pitchFamily="2" charset="-79"/>
              <a:cs typeface="Aharoni" pitchFamily="2" charset="-79"/>
            </a:endParaRPr>
          </a:p>
        </p:txBody>
      </p:sp>
      <p:sp>
        <p:nvSpPr>
          <p:cNvPr id="3" name="2 Rectángulo"/>
          <p:cNvSpPr/>
          <p:nvPr/>
        </p:nvSpPr>
        <p:spPr>
          <a:xfrm>
            <a:off x="381000" y="5248870"/>
            <a:ext cx="3877986"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Gingivitis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4.bp.blogspot.com/-cpVFdqzaJVE/TviemgBLmHI/AAAAAAAAKfE/NHBh7TORCv8/s1600/gingivitis_83727_t0.jpg"/>
          <p:cNvPicPr>
            <a:picLocks noChangeAspect="1" noChangeArrowheads="1"/>
          </p:cNvPicPr>
          <p:nvPr/>
        </p:nvPicPr>
        <p:blipFill>
          <a:blip r:embed="rId2" cstate="print"/>
          <a:srcRect/>
          <a:stretch>
            <a:fillRect/>
          </a:stretch>
        </p:blipFill>
        <p:spPr bwMode="auto">
          <a:xfrm>
            <a:off x="152400" y="990600"/>
            <a:ext cx="4408952" cy="4038600"/>
          </a:xfrm>
          <a:prstGeom prst="rect">
            <a:avLst/>
          </a:prstGeom>
          <a:noFill/>
        </p:spPr>
      </p:pic>
      <p:pic>
        <p:nvPicPr>
          <p:cNvPr id="26628" name="Picture 4" descr="http://4.bp.blogspot.com/-SS6pyPiIw-0/TkK1Kk8nTxI/AAAAAAAAARs/bajmyyO7_Hw/s1600/gingivitis.jpg"/>
          <p:cNvPicPr>
            <a:picLocks noChangeAspect="1" noChangeArrowheads="1"/>
          </p:cNvPicPr>
          <p:nvPr/>
        </p:nvPicPr>
        <p:blipFill>
          <a:blip r:embed="rId3" cstate="print"/>
          <a:srcRect/>
          <a:stretch>
            <a:fillRect/>
          </a:stretch>
        </p:blipFill>
        <p:spPr bwMode="auto">
          <a:xfrm>
            <a:off x="4724400" y="1295400"/>
            <a:ext cx="3886200" cy="3524250"/>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28800" y="2438400"/>
            <a:ext cx="6477000" cy="3139321"/>
          </a:xfrm>
          <a:prstGeom prst="rect">
            <a:avLst/>
          </a:prstGeom>
        </p:spPr>
        <p:txBody>
          <a:bodyPr wrap="square">
            <a:spAutoFit/>
          </a:bodyPr>
          <a:lstStyle/>
          <a:p>
            <a:r>
              <a:rPr lang="es-ES" sz="2200" dirty="0" smtClean="0">
                <a:solidFill>
                  <a:schemeClr val="bg2">
                    <a:lumMod val="50000"/>
                  </a:schemeClr>
                </a:solidFill>
                <a:latin typeface="Aharoni" pitchFamily="2" charset="-79"/>
                <a:cs typeface="Aharoni" pitchFamily="2" charset="-79"/>
              </a:rPr>
              <a:t>La </a:t>
            </a:r>
            <a:r>
              <a:rPr lang="es-ES" sz="2200" b="1" dirty="0" smtClean="0">
                <a:solidFill>
                  <a:schemeClr val="bg2">
                    <a:lumMod val="50000"/>
                  </a:schemeClr>
                </a:solidFill>
                <a:latin typeface="Aharoni" pitchFamily="2" charset="-79"/>
                <a:cs typeface="Aharoni" pitchFamily="2" charset="-79"/>
              </a:rPr>
              <a:t>faringitis</a:t>
            </a:r>
            <a:r>
              <a:rPr lang="es-ES" sz="2200" dirty="0" smtClean="0">
                <a:solidFill>
                  <a:schemeClr val="bg2">
                    <a:lumMod val="50000"/>
                  </a:schemeClr>
                </a:solidFill>
                <a:latin typeface="Aharoni" pitchFamily="2" charset="-79"/>
                <a:cs typeface="Aharoni" pitchFamily="2" charset="-79"/>
              </a:rPr>
              <a:t> es la inflamación de la mucosa que reviste la faringe. Generalmente le acompañan síntomas como deglución difícil, amígdalas inflamadas</a:t>
            </a:r>
            <a:r>
              <a:rPr lang="es-ES" sz="2200" dirty="0">
                <a:solidFill>
                  <a:schemeClr val="bg2">
                    <a:lumMod val="50000"/>
                  </a:schemeClr>
                </a:solidFill>
                <a:latin typeface="Aharoni" pitchFamily="2" charset="-79"/>
                <a:cs typeface="Aharoni" pitchFamily="2" charset="-79"/>
              </a:rPr>
              <a:t> </a:t>
            </a:r>
            <a:r>
              <a:rPr lang="es-ES" sz="2200" dirty="0" smtClean="0">
                <a:solidFill>
                  <a:schemeClr val="bg2">
                    <a:lumMod val="50000"/>
                  </a:schemeClr>
                </a:solidFill>
                <a:latin typeface="Aharoni" pitchFamily="2" charset="-79"/>
                <a:cs typeface="Aharoni" pitchFamily="2" charset="-79"/>
              </a:rPr>
              <a:t>y fiebre más o menos elevada. Las posibles causas de la faringitis son las infecciones víricas, infecciones bacterianas o reacciones alérgicas. Los principales agentes causantes bacterianos son </a:t>
            </a:r>
            <a:r>
              <a:rPr lang="es-ES" sz="2200" dirty="0" err="1" smtClean="0">
                <a:solidFill>
                  <a:schemeClr val="bg2">
                    <a:lumMod val="50000"/>
                  </a:schemeClr>
                </a:solidFill>
                <a:latin typeface="Aharoni" pitchFamily="2" charset="-79"/>
                <a:cs typeface="Aharoni" pitchFamily="2" charset="-79"/>
              </a:rPr>
              <a:t>Streptococcus</a:t>
            </a:r>
            <a:r>
              <a:rPr lang="es-ES" sz="2200" dirty="0" smtClean="0">
                <a:solidFill>
                  <a:schemeClr val="bg2">
                    <a:lumMod val="50000"/>
                  </a:schemeClr>
                </a:solidFill>
                <a:latin typeface="Aharoni" pitchFamily="2" charset="-79"/>
                <a:cs typeface="Aharoni" pitchFamily="2" charset="-79"/>
              </a:rPr>
              <a:t> </a:t>
            </a:r>
            <a:r>
              <a:rPr lang="es-ES" sz="2200" dirty="0" err="1" smtClean="0">
                <a:solidFill>
                  <a:schemeClr val="bg2">
                    <a:lumMod val="50000"/>
                  </a:schemeClr>
                </a:solidFill>
                <a:latin typeface="Aharoni" pitchFamily="2" charset="-79"/>
                <a:cs typeface="Aharoni" pitchFamily="2" charset="-79"/>
              </a:rPr>
              <a:t>pyogenes</a:t>
            </a:r>
            <a:r>
              <a:rPr lang="es-ES" sz="2200" dirty="0" smtClean="0">
                <a:solidFill>
                  <a:schemeClr val="bg2">
                    <a:lumMod val="50000"/>
                  </a:schemeClr>
                </a:solidFill>
                <a:latin typeface="Aharoni" pitchFamily="2" charset="-79"/>
                <a:cs typeface="Aharoni" pitchFamily="2" charset="-79"/>
              </a:rPr>
              <a:t>, </a:t>
            </a:r>
            <a:r>
              <a:rPr lang="es-ES" sz="2200" dirty="0" err="1" smtClean="0">
                <a:solidFill>
                  <a:schemeClr val="bg2">
                    <a:lumMod val="50000"/>
                  </a:schemeClr>
                </a:solidFill>
                <a:latin typeface="Aharoni" pitchFamily="2" charset="-79"/>
                <a:cs typeface="Aharoni" pitchFamily="2" charset="-79"/>
              </a:rPr>
              <a:t>Haemophilus</a:t>
            </a:r>
            <a:r>
              <a:rPr lang="es-ES" sz="2200" dirty="0" smtClean="0">
                <a:solidFill>
                  <a:schemeClr val="bg2">
                    <a:lumMod val="50000"/>
                  </a:schemeClr>
                </a:solidFill>
                <a:latin typeface="Aharoni" pitchFamily="2" charset="-79"/>
                <a:cs typeface="Aharoni" pitchFamily="2" charset="-79"/>
              </a:rPr>
              <a:t> </a:t>
            </a:r>
            <a:r>
              <a:rPr lang="es-ES" sz="2200" dirty="0" err="1" smtClean="0">
                <a:solidFill>
                  <a:schemeClr val="bg2">
                    <a:lumMod val="50000"/>
                  </a:schemeClr>
                </a:solidFill>
                <a:latin typeface="Aharoni" pitchFamily="2" charset="-79"/>
                <a:cs typeface="Aharoni" pitchFamily="2" charset="-79"/>
              </a:rPr>
              <a:t>influenzae</a:t>
            </a:r>
            <a:r>
              <a:rPr lang="es-ES" sz="2200" dirty="0">
                <a:solidFill>
                  <a:schemeClr val="bg2">
                    <a:lumMod val="50000"/>
                  </a:schemeClr>
                </a:solidFill>
                <a:latin typeface="Aharoni" pitchFamily="2" charset="-79"/>
                <a:cs typeface="Aharoni" pitchFamily="2" charset="-79"/>
              </a:rPr>
              <a:t>,</a:t>
            </a:r>
            <a:r>
              <a:rPr lang="es-ES" sz="2200" dirty="0" smtClean="0">
                <a:solidFill>
                  <a:schemeClr val="bg2">
                    <a:lumMod val="50000"/>
                  </a:schemeClr>
                </a:solidFill>
                <a:latin typeface="Aharoni" pitchFamily="2" charset="-79"/>
                <a:cs typeface="Aharoni" pitchFamily="2" charset="-79"/>
              </a:rPr>
              <a:t> entre otros.</a:t>
            </a:r>
            <a:endParaRPr lang="es-ES" sz="2200" dirty="0">
              <a:solidFill>
                <a:schemeClr val="bg2">
                  <a:lumMod val="50000"/>
                </a:schemeClr>
              </a:solidFill>
              <a:latin typeface="Aharoni" pitchFamily="2" charset="-79"/>
              <a:cs typeface="Aharoni" pitchFamily="2" charset="-79"/>
            </a:endParaRPr>
          </a:p>
        </p:txBody>
      </p:sp>
      <p:sp>
        <p:nvSpPr>
          <p:cNvPr id="3" name="2 Rectángulo"/>
          <p:cNvSpPr/>
          <p:nvPr/>
        </p:nvSpPr>
        <p:spPr>
          <a:xfrm>
            <a:off x="609600" y="914400"/>
            <a:ext cx="3903634"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Faringitis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otorrinomarbella.com/wp-content/uploads/2011/06/faringitiscronica.jpg"/>
          <p:cNvPicPr>
            <a:picLocks noChangeAspect="1" noChangeArrowheads="1"/>
          </p:cNvPicPr>
          <p:nvPr/>
        </p:nvPicPr>
        <p:blipFill>
          <a:blip r:embed="rId2" cstate="print"/>
          <a:srcRect/>
          <a:stretch>
            <a:fillRect/>
          </a:stretch>
        </p:blipFill>
        <p:spPr bwMode="auto">
          <a:xfrm>
            <a:off x="1676400" y="1295400"/>
            <a:ext cx="5562600" cy="4059195"/>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 y="1618595"/>
            <a:ext cx="8001000" cy="4401205"/>
          </a:xfrm>
          <a:prstGeom prst="rect">
            <a:avLst/>
          </a:prstGeom>
        </p:spPr>
        <p:txBody>
          <a:bodyPr wrap="square">
            <a:spAutoFit/>
          </a:bodyPr>
          <a:lstStyle/>
          <a:p>
            <a:r>
              <a:rPr lang="es-ES" sz="2000" dirty="0" smtClean="0">
                <a:solidFill>
                  <a:schemeClr val="bg2">
                    <a:lumMod val="50000"/>
                  </a:schemeClr>
                </a:solidFill>
                <a:latin typeface="Aharoni" pitchFamily="2" charset="-79"/>
                <a:cs typeface="Aharoni" pitchFamily="2" charset="-79"/>
              </a:rPr>
              <a:t>El </a:t>
            </a:r>
            <a:r>
              <a:rPr lang="es-ES" sz="2000" b="1" dirty="0" smtClean="0">
                <a:solidFill>
                  <a:schemeClr val="bg2">
                    <a:lumMod val="50000"/>
                  </a:schemeClr>
                </a:solidFill>
                <a:latin typeface="Aharoni" pitchFamily="2" charset="-79"/>
                <a:cs typeface="Aharoni" pitchFamily="2" charset="-79"/>
              </a:rPr>
              <a:t>herpes simple</a:t>
            </a:r>
            <a:r>
              <a:rPr lang="es-ES" sz="2000" dirty="0">
                <a:solidFill>
                  <a:schemeClr val="bg2">
                    <a:lumMod val="50000"/>
                  </a:schemeClr>
                </a:solidFill>
                <a:latin typeface="Aharoni" pitchFamily="2" charset="-79"/>
                <a:cs typeface="Aharoni" pitchFamily="2" charset="-79"/>
              </a:rPr>
              <a:t> </a:t>
            </a:r>
            <a:r>
              <a:rPr lang="es-ES" sz="2000" dirty="0" smtClean="0">
                <a:solidFill>
                  <a:schemeClr val="bg2">
                    <a:lumMod val="50000"/>
                  </a:schemeClr>
                </a:solidFill>
                <a:latin typeface="Aharoni" pitchFamily="2" charset="-79"/>
                <a:cs typeface="Aharoni" pitchFamily="2" charset="-79"/>
              </a:rPr>
              <a:t>es una enfermedad infecciosa inflamatoria de tipo vírico, que se caracteriza por la aparición de lesiones cutáneas formadas por pequeñas vesículas agrupadas en racimo y rodeadas de un halo rojo. Es causada por el </a:t>
            </a:r>
            <a:r>
              <a:rPr lang="es-ES" sz="2000" i="1" dirty="0" smtClean="0">
                <a:solidFill>
                  <a:schemeClr val="bg2">
                    <a:lumMod val="50000"/>
                  </a:schemeClr>
                </a:solidFill>
                <a:latin typeface="Aharoni" pitchFamily="2" charset="-79"/>
                <a:cs typeface="Aharoni" pitchFamily="2" charset="-79"/>
              </a:rPr>
              <a:t>virus herpes simplex</a:t>
            </a:r>
            <a:r>
              <a:rPr lang="es-ES" sz="2000" dirty="0" smtClean="0">
                <a:solidFill>
                  <a:schemeClr val="bg2">
                    <a:lumMod val="50000"/>
                  </a:schemeClr>
                </a:solidFill>
                <a:latin typeface="Aharoni" pitchFamily="2" charset="-79"/>
                <a:cs typeface="Aharoni" pitchFamily="2" charset="-79"/>
              </a:rPr>
              <a:t>, o </a:t>
            </a:r>
            <a:r>
              <a:rPr lang="es-ES" sz="2000" i="1" dirty="0" smtClean="0">
                <a:solidFill>
                  <a:schemeClr val="bg2">
                    <a:lumMod val="50000"/>
                  </a:schemeClr>
                </a:solidFill>
                <a:latin typeface="Aharoni" pitchFamily="2" charset="-79"/>
                <a:cs typeface="Aharoni" pitchFamily="2" charset="-79"/>
              </a:rPr>
              <a:t>virus herpes </a:t>
            </a:r>
            <a:r>
              <a:rPr lang="es-ES" sz="2000" i="1" dirty="0" err="1" smtClean="0">
                <a:solidFill>
                  <a:schemeClr val="bg2">
                    <a:lumMod val="50000"/>
                  </a:schemeClr>
                </a:solidFill>
                <a:latin typeface="Aharoni" pitchFamily="2" charset="-79"/>
                <a:cs typeface="Aharoni" pitchFamily="2" charset="-79"/>
              </a:rPr>
              <a:t>hominis</a:t>
            </a:r>
            <a:r>
              <a:rPr lang="es-ES" sz="2000" dirty="0" smtClean="0">
                <a:solidFill>
                  <a:schemeClr val="bg2">
                    <a:lumMod val="50000"/>
                  </a:schemeClr>
                </a:solidFill>
                <a:latin typeface="Aharoni" pitchFamily="2" charset="-79"/>
                <a:cs typeface="Aharoni" pitchFamily="2" charset="-79"/>
              </a:rPr>
              <a:t>, de </a:t>
            </a:r>
            <a:r>
              <a:rPr lang="es-ES" sz="2000" i="1" dirty="0" smtClean="0">
                <a:solidFill>
                  <a:schemeClr val="bg2">
                    <a:lumMod val="50000"/>
                  </a:schemeClr>
                </a:solidFill>
                <a:latin typeface="Aharoni" pitchFamily="2" charset="-79"/>
                <a:cs typeface="Aharoni" pitchFamily="2" charset="-79"/>
              </a:rPr>
              <a:t>tipo I</a:t>
            </a:r>
            <a:r>
              <a:rPr lang="es-ES" sz="2000" dirty="0" smtClean="0">
                <a:solidFill>
                  <a:schemeClr val="bg2">
                    <a:lumMod val="50000"/>
                  </a:schemeClr>
                </a:solidFill>
                <a:latin typeface="Aharoni" pitchFamily="2" charset="-79"/>
                <a:cs typeface="Aharoni" pitchFamily="2" charset="-79"/>
              </a:rPr>
              <a:t> (VHS-1) que afecta cara, labios, boca y parte superior del cuerpo, y de </a:t>
            </a:r>
            <a:r>
              <a:rPr lang="es-ES" sz="2000" i="1" dirty="0" smtClean="0">
                <a:solidFill>
                  <a:schemeClr val="bg2">
                    <a:lumMod val="50000"/>
                  </a:schemeClr>
                </a:solidFill>
                <a:latin typeface="Aharoni" pitchFamily="2" charset="-79"/>
                <a:cs typeface="Aharoni" pitchFamily="2" charset="-79"/>
              </a:rPr>
              <a:t>tipo II</a:t>
            </a:r>
            <a:r>
              <a:rPr lang="es-ES" sz="2000" dirty="0" smtClean="0">
                <a:solidFill>
                  <a:schemeClr val="bg2">
                    <a:lumMod val="50000"/>
                  </a:schemeClr>
                </a:solidFill>
                <a:latin typeface="Aharoni" pitchFamily="2" charset="-79"/>
                <a:cs typeface="Aharoni" pitchFamily="2" charset="-79"/>
              </a:rPr>
              <a:t> (VHS-2) que se presenta más frecuentemente en genitales y parte inferior del cuerpo. </a:t>
            </a:r>
            <a:r>
              <a:rPr lang="es-ES" sz="2000" baseline="30000" dirty="0" smtClean="0">
                <a:solidFill>
                  <a:schemeClr val="bg2">
                    <a:lumMod val="50000"/>
                  </a:schemeClr>
                </a:solidFill>
                <a:latin typeface="Aharoni" pitchFamily="2" charset="-79"/>
                <a:cs typeface="Aharoni" pitchFamily="2" charset="-79"/>
              </a:rPr>
              <a:t> </a:t>
            </a:r>
            <a:r>
              <a:rPr lang="es-ES" sz="2000" dirty="0" smtClean="0">
                <a:solidFill>
                  <a:schemeClr val="bg2">
                    <a:lumMod val="50000"/>
                  </a:schemeClr>
                </a:solidFill>
                <a:latin typeface="Aharoni" pitchFamily="2" charset="-79"/>
                <a:cs typeface="Aharoni" pitchFamily="2" charset="-79"/>
              </a:rPr>
              <a:t>Actualmente no existe cura definitiva para el herpes. </a:t>
            </a:r>
            <a:r>
              <a:rPr lang="es-ES" sz="2000" baseline="30000" dirty="0" smtClean="0">
                <a:solidFill>
                  <a:schemeClr val="bg2">
                    <a:lumMod val="50000"/>
                  </a:schemeClr>
                </a:solidFill>
                <a:latin typeface="Aharoni" pitchFamily="2" charset="-79"/>
                <a:cs typeface="Aharoni" pitchFamily="2" charset="-79"/>
              </a:rPr>
              <a:t> </a:t>
            </a:r>
            <a:r>
              <a:rPr lang="es-ES" sz="2000" dirty="0" smtClean="0">
                <a:solidFill>
                  <a:schemeClr val="bg2">
                    <a:lumMod val="50000"/>
                  </a:schemeClr>
                </a:solidFill>
                <a:latin typeface="Aharoni" pitchFamily="2" charset="-79"/>
                <a:cs typeface="Aharoni" pitchFamily="2" charset="-79"/>
              </a:rPr>
              <a:t>Sin embargo hay varias formas de tratamiento disponibles para reducir los síntomas y acelerar el proceso de curación de las lesiones, tras el cual el virus persistirá de forma latente en el organismo hasta la reaparición del siguiente episodio activo. </a:t>
            </a:r>
            <a:r>
              <a:rPr lang="es-ES" sz="2000" baseline="30000" dirty="0" smtClean="0">
                <a:solidFill>
                  <a:schemeClr val="bg2">
                    <a:lumMod val="50000"/>
                  </a:schemeClr>
                </a:solidFill>
                <a:latin typeface="Aharoni" pitchFamily="2" charset="-79"/>
                <a:cs typeface="Aharoni" pitchFamily="2" charset="-79"/>
              </a:rPr>
              <a:t> </a:t>
            </a:r>
            <a:r>
              <a:rPr lang="es-ES" sz="2000" dirty="0" smtClean="0">
                <a:solidFill>
                  <a:schemeClr val="bg2">
                    <a:lumMod val="50000"/>
                  </a:schemeClr>
                </a:solidFill>
                <a:latin typeface="Aharoni" pitchFamily="2" charset="-79"/>
                <a:cs typeface="Aharoni" pitchFamily="2" charset="-79"/>
              </a:rPr>
              <a:t>Los tipos de </a:t>
            </a:r>
            <a:r>
              <a:rPr lang="es-ES" sz="2000" i="1" dirty="0" smtClean="0">
                <a:solidFill>
                  <a:schemeClr val="bg2">
                    <a:lumMod val="50000"/>
                  </a:schemeClr>
                </a:solidFill>
                <a:latin typeface="Aharoni" pitchFamily="2" charset="-79"/>
                <a:cs typeface="Aharoni" pitchFamily="2" charset="-79"/>
              </a:rPr>
              <a:t>herpes simple</a:t>
            </a:r>
            <a:r>
              <a:rPr lang="es-ES" sz="2000" dirty="0" smtClean="0">
                <a:solidFill>
                  <a:schemeClr val="bg2">
                    <a:lumMod val="50000"/>
                  </a:schemeClr>
                </a:solidFill>
                <a:latin typeface="Aharoni" pitchFamily="2" charset="-79"/>
                <a:cs typeface="Aharoni" pitchFamily="2" charset="-79"/>
              </a:rPr>
              <a:t> han de distinguirse del </a:t>
            </a:r>
            <a:r>
              <a:rPr lang="es-ES" sz="2000" i="1" dirty="0" smtClean="0">
                <a:solidFill>
                  <a:schemeClr val="bg2">
                    <a:lumMod val="50000"/>
                  </a:schemeClr>
                </a:solidFill>
                <a:latin typeface="Aharoni" pitchFamily="2" charset="-79"/>
                <a:cs typeface="Aharoni" pitchFamily="2" charset="-79"/>
              </a:rPr>
              <a:t>herpes zóster</a:t>
            </a:r>
            <a:r>
              <a:rPr lang="es-ES" sz="2000" dirty="0" smtClean="0">
                <a:solidFill>
                  <a:schemeClr val="bg2">
                    <a:lumMod val="50000"/>
                  </a:schemeClr>
                </a:solidFill>
                <a:latin typeface="Aharoni" pitchFamily="2" charset="-79"/>
                <a:cs typeface="Aharoni" pitchFamily="2" charset="-79"/>
              </a:rPr>
              <a:t> que es una entidad nosológica totalmente distinta.</a:t>
            </a:r>
            <a:endParaRPr lang="es-ES" sz="2000" dirty="0">
              <a:solidFill>
                <a:schemeClr val="bg2">
                  <a:lumMod val="50000"/>
                </a:schemeClr>
              </a:solidFill>
              <a:latin typeface="Aharoni" pitchFamily="2" charset="-79"/>
              <a:cs typeface="Aharoni" pitchFamily="2" charset="-79"/>
            </a:endParaRPr>
          </a:p>
        </p:txBody>
      </p:sp>
      <p:sp>
        <p:nvSpPr>
          <p:cNvPr id="3" name="2 Rectángulo"/>
          <p:cNvSpPr/>
          <p:nvPr/>
        </p:nvSpPr>
        <p:spPr>
          <a:xfrm>
            <a:off x="3117185" y="381000"/>
            <a:ext cx="2826415"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Herpes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ynamiclear - La Solucion Al Herpes. Conozca Mas...">
            <a:hlinkClick r:id="rId2"/>
          </p:cNvPr>
          <p:cNvPicPr>
            <a:picLocks noChangeAspect="1" noChangeArrowheads="1"/>
          </p:cNvPicPr>
          <p:nvPr/>
        </p:nvPicPr>
        <p:blipFill>
          <a:blip r:embed="rId3" cstate="print"/>
          <a:srcRect/>
          <a:stretch>
            <a:fillRect/>
          </a:stretch>
        </p:blipFill>
        <p:spPr bwMode="auto">
          <a:xfrm>
            <a:off x="400050" y="533400"/>
            <a:ext cx="4019550" cy="5715000"/>
          </a:xfrm>
          <a:prstGeom prst="rect">
            <a:avLst/>
          </a:prstGeom>
          <a:noFill/>
        </p:spPr>
      </p:pic>
      <p:pic>
        <p:nvPicPr>
          <p:cNvPr id="28676" name="Picture 4" descr="Dynamiclear - La Solucion Al Herpes. Conozca Mas...">
            <a:hlinkClick r:id="rId2"/>
          </p:cNvPr>
          <p:cNvPicPr>
            <a:picLocks noChangeAspect="1" noChangeArrowheads="1"/>
          </p:cNvPicPr>
          <p:nvPr/>
        </p:nvPicPr>
        <p:blipFill>
          <a:blip r:embed="rId4" cstate="print"/>
          <a:srcRect/>
          <a:stretch>
            <a:fillRect/>
          </a:stretch>
        </p:blipFill>
        <p:spPr bwMode="auto">
          <a:xfrm>
            <a:off x="4648200" y="1905000"/>
            <a:ext cx="3657600" cy="2857500"/>
          </a:xfrm>
          <a:prstGeom prst="rect">
            <a:avLst/>
          </a:prstGeom>
          <a:noFill/>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TotalTime>
  <Words>1326</Words>
  <Application>Microsoft Office PowerPoint</Application>
  <PresentationFormat>Presentación en pantalla (4:3)</PresentationFormat>
  <Paragraphs>36</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Mirador</vt:lpstr>
      <vt:lpstr>Enfermedades mas frecuentes del aparato estomatognático.</vt:lpstr>
      <vt:lpstr>La caries es una enfermedad multifactorial que se caracteriza por la destrucción de los tejidos del diente como consecuencia de la desmineralización provocada por los ácidos que genera la placa bacteriana. Las bacterias fabrican ese ácido a partir de los restos de alimentos de la dieta que se les quedan expuestos. La destrucción química dental se asocia a la ingesta de azúcares y ácidos contenidos en bebidas y alimentos. La caries dental se asocia también a errores en las técnicas de higiene así como pastas dentales inadecuadas, falta de cepillado dental, ausencia de hilo dental, así como también con una etiología genética. Tras la destrucción del esmalte ataca a la dentina y alcanza la pulpa dentaria produciendo su inflamación, pulpitis, y posterior necrosis (muerte pulpar). Si el diente no es tratado puede llevar posteriormente a la inflamación del área que rodea el ápice  produciéndose una periodontitis apical, y pudiendo llegar a ocasionar un absceso, una celulitis o incluso una angina de Ludwig.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mas frecuentes del aparato estomatognático.</dc:title>
  <dc:creator>Fabiola</dc:creator>
  <cp:lastModifiedBy>Fabiola</cp:lastModifiedBy>
  <cp:revision>6</cp:revision>
  <dcterms:created xsi:type="dcterms:W3CDTF">2012-05-02T23:17:30Z</dcterms:created>
  <dcterms:modified xsi:type="dcterms:W3CDTF">2012-05-03T00:11:55Z</dcterms:modified>
</cp:coreProperties>
</file>