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E2C51AA-EA6F-405D-9888-8F94C7273733}" type="datetimeFigureOut">
              <a:rPr lang="es-MX" smtClean="0"/>
              <a:t>30/04/2012</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2EB79BB-000D-4702-BA5B-DCE26AE86630}"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E2C51AA-EA6F-405D-9888-8F94C7273733}" type="datetimeFigureOut">
              <a:rPr lang="es-MX" smtClean="0"/>
              <a:t>30/04/2012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E2C51AA-EA6F-405D-9888-8F94C7273733}" type="datetimeFigureOut">
              <a:rPr lang="es-MX" smtClean="0"/>
              <a:t>30/04/2012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E2C51AA-EA6F-405D-9888-8F94C7273733}" type="datetimeFigureOut">
              <a:rPr lang="es-MX" smtClean="0"/>
              <a:t>30/04/2012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E2C51AA-EA6F-405D-9888-8F94C7273733}" type="datetimeFigureOut">
              <a:rPr lang="es-MX" smtClean="0"/>
              <a:t>30/04/2012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E2C51AA-EA6F-405D-9888-8F94C7273733}" type="datetimeFigureOut">
              <a:rPr lang="es-MX" smtClean="0"/>
              <a:t>30/04/2012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2EB79BB-000D-4702-BA5B-DCE26AE86630}"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E2C51AA-EA6F-405D-9888-8F94C7273733}" type="datetimeFigureOut">
              <a:rPr lang="es-MX" smtClean="0"/>
              <a:t>30/04/2012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E2C51AA-EA6F-405D-9888-8F94C7273733}" type="datetimeFigureOut">
              <a:rPr lang="es-MX" smtClean="0"/>
              <a:t>30/04/2012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C51AA-EA6F-405D-9888-8F94C7273733}" type="datetimeFigureOut">
              <a:rPr lang="es-MX" smtClean="0"/>
              <a:t>30/04/2012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E2C51AA-EA6F-405D-9888-8F94C7273733}" type="datetimeFigureOut">
              <a:rPr lang="es-MX" smtClean="0"/>
              <a:t>30/04/2012</a:t>
            </a:fld>
            <a:endParaRPr lang="es-MX"/>
          </a:p>
        </p:txBody>
      </p:sp>
      <p:sp>
        <p:nvSpPr>
          <p:cNvPr id="7" name="Slide Number Placeholder 6"/>
          <p:cNvSpPr>
            <a:spLocks noGrp="1"/>
          </p:cNvSpPr>
          <p:nvPr>
            <p:ph type="sldNum" sz="quarter" idx="12"/>
          </p:nvPr>
        </p:nvSpPr>
        <p:spPr/>
        <p:txBody>
          <a:bodyPr/>
          <a:lstStyle/>
          <a:p>
            <a:fld id="{52EB79BB-000D-4702-BA5B-DCE26AE86630}"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E2C51AA-EA6F-405D-9888-8F94C7273733}" type="datetimeFigureOut">
              <a:rPr lang="es-MX" smtClean="0"/>
              <a:t>30/04/2012</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52EB79BB-000D-4702-BA5B-DCE26AE86630}"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E2C51AA-EA6F-405D-9888-8F94C7273733}" type="datetimeFigureOut">
              <a:rPr lang="es-MX" smtClean="0"/>
              <a:t>30/04/2012</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2EB79BB-000D-4702-BA5B-DCE26AE8663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commons.wikimedia.org/wiki/File:Herpes_labialis.jpg?uselang=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Candida" TargetMode="External"/><Relationship Id="rId2" Type="http://schemas.openxmlformats.org/officeDocument/2006/relationships/hyperlink" Target="http://es.wikipedia.org/wiki/Micosis" TargetMode="Externa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es.wikipedia.org/wiki/Candida_albicans" TargetMode="External"/><Relationship Id="rId4" Type="http://schemas.openxmlformats.org/officeDocument/2006/relationships/hyperlink" Target="http://es.wikipedia.org/wiki/Levadura"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es.wikipedia.org/wiki/Aerobio" TargetMode="External"/><Relationship Id="rId7" Type="http://schemas.openxmlformats.org/officeDocument/2006/relationships/hyperlink" Target="//upload.wikimedia.org/wikipedia/commons/f/f1/Mandibulartori02-04-06.jpg" TargetMode="External"/><Relationship Id="rId2" Type="http://schemas.openxmlformats.org/officeDocument/2006/relationships/hyperlink" Target="http://es.wikipedia.org/wiki/Microbio" TargetMode="External"/><Relationship Id="rId1" Type="http://schemas.openxmlformats.org/officeDocument/2006/relationships/slideLayout" Target="../slideLayouts/slideLayout2.xml"/><Relationship Id="rId6" Type="http://schemas.openxmlformats.org/officeDocument/2006/relationships/hyperlink" Target="http://es.wikipedia.org/wiki/Pol%C3%ADmero" TargetMode="External"/><Relationship Id="rId5" Type="http://schemas.openxmlformats.org/officeDocument/2006/relationships/hyperlink" Target="http://es.wikipedia.org/w/index.php?title=Matriz_intercelular&amp;action=edit&amp;redlink=1" TargetMode="External"/><Relationship Id="rId4" Type="http://schemas.openxmlformats.org/officeDocument/2006/relationships/hyperlink" Target="http://es.wikipedia.org/wiki/Anaerobi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Met%C3%A1stasis" TargetMode="External"/><Relationship Id="rId7" Type="http://schemas.openxmlformats.org/officeDocument/2006/relationships/image" Target="../media/image3.jpeg"/><Relationship Id="rId2" Type="http://schemas.openxmlformats.org/officeDocument/2006/relationships/hyperlink" Target="http://es.wikipedia.org/wiki/Lesi%C3%B3n" TargetMode="External"/><Relationship Id="rId1" Type="http://schemas.openxmlformats.org/officeDocument/2006/relationships/slideLayout" Target="../slideLayouts/slideLayout2.xml"/><Relationship Id="rId6" Type="http://schemas.openxmlformats.org/officeDocument/2006/relationships/hyperlink" Target="http://es.wikipedia.org/wiki/Seno_maxilar" TargetMode="External"/><Relationship Id="rId5" Type="http://schemas.openxmlformats.org/officeDocument/2006/relationships/hyperlink" Target="http://es.wikipedia.org/wiki/Cavidad_nasal" TargetMode="External"/><Relationship Id="rId4" Type="http://schemas.openxmlformats.org/officeDocument/2006/relationships/hyperlink" Target="http://es.wikipedia.org/wiki/Anatom%C3%AD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Faringe" TargetMode="External"/><Relationship Id="rId7" Type="http://schemas.openxmlformats.org/officeDocument/2006/relationships/image" Target="../media/image10.jpeg"/><Relationship Id="rId2" Type="http://schemas.openxmlformats.org/officeDocument/2006/relationships/hyperlink" Target="http://es.wikipedia.org/wiki/Mucosa" TargetMode="External"/><Relationship Id="rId1" Type="http://schemas.openxmlformats.org/officeDocument/2006/relationships/slideLayout" Target="../slideLayouts/slideLayout2.xml"/><Relationship Id="rId6" Type="http://schemas.openxmlformats.org/officeDocument/2006/relationships/hyperlink" Target="//upload.wikimedia.org/wikipedia/commons/b/b1/Pharyngitis.jpg" TargetMode="External"/><Relationship Id="rId5" Type="http://schemas.openxmlformats.org/officeDocument/2006/relationships/hyperlink" Target="http://es.wikipedia.org/wiki/Fiebre" TargetMode="External"/><Relationship Id="rId4" Type="http://schemas.openxmlformats.org/officeDocument/2006/relationships/hyperlink" Target="http://es.wikipedia.org/wiki/Amigdaliti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Diente" TargetMode="External"/><Relationship Id="rId2" Type="http://schemas.openxmlformats.org/officeDocument/2006/relationships/hyperlink" Target="http://es.wikipedia.org/wiki/Enfermedad"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es.wikipedia.org/wiki/Placa_bacteria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6" y="2996952"/>
            <a:ext cx="3313355" cy="2133764"/>
          </a:xfrm>
        </p:spPr>
        <p:txBody>
          <a:bodyPr>
            <a:normAutofit fontScale="90000"/>
          </a:bodyPr>
          <a:lstStyle/>
          <a:p>
            <a:pPr algn="ct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sz="2700" dirty="0" smtClean="0"/>
              <a:t>EPIDEMIOLOGIA DE LA SALUD BUCAL</a:t>
            </a: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sz="3100" dirty="0" smtClean="0"/>
              <a:t>"</a:t>
            </a:r>
            <a:r>
              <a:rPr lang="es-MX" sz="3100" dirty="0"/>
              <a:t>Riesgos de la patología más frecuentes en la cavidad oral"</a:t>
            </a:r>
            <a:br>
              <a:rPr lang="es-MX" sz="3100" dirty="0"/>
            </a:br>
            <a:endParaRPr lang="es-MX" sz="3100" dirty="0"/>
          </a:p>
        </p:txBody>
      </p:sp>
      <p:sp>
        <p:nvSpPr>
          <p:cNvPr id="3" name="2 Subtítulo"/>
          <p:cNvSpPr>
            <a:spLocks noGrp="1"/>
          </p:cNvSpPr>
          <p:nvPr>
            <p:ph type="subTitle" idx="1"/>
          </p:nvPr>
        </p:nvSpPr>
        <p:spPr>
          <a:xfrm>
            <a:off x="4716016" y="5085184"/>
            <a:ext cx="3309803" cy="1028573"/>
          </a:xfrm>
        </p:spPr>
        <p:txBody>
          <a:bodyPr>
            <a:normAutofit/>
          </a:bodyPr>
          <a:lstStyle/>
          <a:p>
            <a:r>
              <a:rPr lang="es-MX" dirty="0" smtClean="0"/>
              <a:t>MARIA CRISTINA MUÑOZ MARQUEZ </a:t>
            </a:r>
          </a:p>
          <a:p>
            <a:r>
              <a:rPr lang="es-MX" dirty="0" smtClean="0"/>
              <a:t>2 A</a:t>
            </a:r>
          </a:p>
        </p:txBody>
      </p:sp>
      <p:pic>
        <p:nvPicPr>
          <p:cNvPr id="1026" name="Picture 2" descr="http://3.bp.blogspot.com/_yqQTJTYMceI/SwmhoF3bh9I/AAAAAAAAAt8/dt1FzSAHttM/s1600/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52736"/>
            <a:ext cx="3024336" cy="4466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529128"/>
          </a:xfrm>
        </p:spPr>
        <p:txBody>
          <a:bodyPr>
            <a:normAutofit fontScale="90000"/>
          </a:bodyPr>
          <a:lstStyle/>
          <a:p>
            <a:pPr algn="ctr"/>
            <a:r>
              <a:rPr lang="es-MX" b="1" dirty="0"/>
              <a:t>Herpes simple</a:t>
            </a:r>
            <a:endParaRPr lang="es-MX" dirty="0"/>
          </a:p>
        </p:txBody>
      </p:sp>
      <p:sp>
        <p:nvSpPr>
          <p:cNvPr id="3" name="2 Marcador de contenido"/>
          <p:cNvSpPr>
            <a:spLocks noGrp="1"/>
          </p:cNvSpPr>
          <p:nvPr>
            <p:ph idx="1"/>
          </p:nvPr>
        </p:nvSpPr>
        <p:spPr>
          <a:xfrm>
            <a:off x="1043492" y="1628800"/>
            <a:ext cx="6777317" cy="4203829"/>
          </a:xfrm>
        </p:spPr>
        <p:txBody>
          <a:bodyPr>
            <a:normAutofit/>
          </a:bodyPr>
          <a:lstStyle/>
          <a:p>
            <a:r>
              <a:rPr lang="es-ES" sz="1600" dirty="0" smtClean="0"/>
              <a:t>Es </a:t>
            </a:r>
            <a:r>
              <a:rPr lang="es-ES" sz="1600" dirty="0"/>
              <a:t>una enfermedad infecciosa inflamatoria de tipo vírico, que se caracteriza por la aparición de lesiones cutáneas formadas por pequeñas vesículas agrupadas en racimo y rodeadas de un halo rojo. </a:t>
            </a:r>
            <a:endParaRPr lang="es-MX" sz="1600" dirty="0"/>
          </a:p>
        </p:txBody>
      </p:sp>
      <p:pic>
        <p:nvPicPr>
          <p:cNvPr id="10242" name="Picture 2" descr="Herpes labiali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852936"/>
            <a:ext cx="4968552" cy="3703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94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Candidiasis</a:t>
            </a:r>
            <a:endParaRPr lang="es-MX" dirty="0"/>
          </a:p>
        </p:txBody>
      </p:sp>
      <p:sp>
        <p:nvSpPr>
          <p:cNvPr id="3" name="2 Marcador de contenido"/>
          <p:cNvSpPr>
            <a:spLocks noGrp="1"/>
          </p:cNvSpPr>
          <p:nvPr>
            <p:ph idx="1"/>
          </p:nvPr>
        </p:nvSpPr>
        <p:spPr>
          <a:xfrm>
            <a:off x="1043492" y="1628800"/>
            <a:ext cx="6777317" cy="4203829"/>
          </a:xfrm>
        </p:spPr>
        <p:txBody>
          <a:bodyPr>
            <a:normAutofit/>
          </a:bodyPr>
          <a:lstStyle/>
          <a:p>
            <a:r>
              <a:rPr lang="es-ES" sz="1600" dirty="0">
                <a:solidFill>
                  <a:schemeClr val="tx1"/>
                </a:solidFill>
              </a:rPr>
              <a:t>E</a:t>
            </a:r>
            <a:r>
              <a:rPr lang="es-ES" sz="1600" dirty="0" smtClean="0">
                <a:solidFill>
                  <a:schemeClr val="tx1"/>
                </a:solidFill>
              </a:rPr>
              <a:t>s </a:t>
            </a:r>
            <a:r>
              <a:rPr lang="es-ES" sz="1600" dirty="0">
                <a:solidFill>
                  <a:schemeClr val="tx1"/>
                </a:solidFill>
              </a:rPr>
              <a:t>una </a:t>
            </a:r>
            <a:r>
              <a:rPr lang="es-ES" sz="1600" dirty="0">
                <a:solidFill>
                  <a:schemeClr val="tx1"/>
                </a:solidFill>
                <a:hlinkClick r:id="rId2" tooltip="Micosis"/>
              </a:rPr>
              <a:t>infección fúngica</a:t>
            </a:r>
            <a:r>
              <a:rPr lang="es-ES" sz="1600" dirty="0">
                <a:solidFill>
                  <a:schemeClr val="tx1"/>
                </a:solidFill>
              </a:rPr>
              <a:t> (micosis) de cualquiera de las especies </a:t>
            </a:r>
            <a:r>
              <a:rPr lang="es-ES" sz="1600" i="1" dirty="0" err="1">
                <a:solidFill>
                  <a:schemeClr val="tx1"/>
                </a:solidFill>
                <a:hlinkClick r:id="rId3" tooltip="Candida"/>
              </a:rPr>
              <a:t>Candida</a:t>
            </a:r>
            <a:r>
              <a:rPr lang="es-ES" sz="1600" dirty="0">
                <a:solidFill>
                  <a:schemeClr val="tx1"/>
                </a:solidFill>
              </a:rPr>
              <a:t> (todas las </a:t>
            </a:r>
            <a:r>
              <a:rPr lang="es-ES" sz="1600" dirty="0">
                <a:solidFill>
                  <a:schemeClr val="tx1"/>
                </a:solidFill>
                <a:hlinkClick r:id="rId4" tooltip="Levadura"/>
              </a:rPr>
              <a:t>levaduras</a:t>
            </a:r>
            <a:r>
              <a:rPr lang="es-ES" sz="1600" dirty="0">
                <a:solidFill>
                  <a:schemeClr val="tx1"/>
                </a:solidFill>
              </a:rPr>
              <a:t>), de las cuales la </a:t>
            </a:r>
            <a:r>
              <a:rPr lang="es-ES" sz="1600" i="1" dirty="0" err="1">
                <a:solidFill>
                  <a:schemeClr val="tx1"/>
                </a:solidFill>
                <a:hlinkClick r:id="rId5" tooltip="Candida albicans"/>
              </a:rPr>
              <a:t>Candida</a:t>
            </a:r>
            <a:r>
              <a:rPr lang="es-ES" sz="1600" i="1" dirty="0">
                <a:solidFill>
                  <a:schemeClr val="tx1"/>
                </a:solidFill>
                <a:hlinkClick r:id="rId5" tooltip="Candida albicans"/>
              </a:rPr>
              <a:t> </a:t>
            </a:r>
            <a:r>
              <a:rPr lang="es-ES" sz="1600" i="1" dirty="0" err="1">
                <a:solidFill>
                  <a:schemeClr val="tx1"/>
                </a:solidFill>
                <a:hlinkClick r:id="rId5" tooltip="Candida albicans"/>
              </a:rPr>
              <a:t>albicans</a:t>
            </a:r>
            <a:r>
              <a:rPr lang="es-ES" sz="1600" dirty="0">
                <a:solidFill>
                  <a:schemeClr val="tx1"/>
                </a:solidFill>
              </a:rPr>
              <a:t> es la más común</a:t>
            </a:r>
            <a:endParaRPr lang="es-MX" sz="1600" dirty="0">
              <a:solidFill>
                <a:schemeClr val="tx1"/>
              </a:solidFill>
            </a:endParaRPr>
          </a:p>
        </p:txBody>
      </p:sp>
      <p:pic>
        <p:nvPicPr>
          <p:cNvPr id="11266" name="Picture 2" descr="http://www.candidiasistratamiento.com/wp-content/uploads/2011/12/candidiasis-en-la-boc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2636912"/>
            <a:ext cx="4653857"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7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529128"/>
          </a:xfrm>
        </p:spPr>
        <p:txBody>
          <a:bodyPr>
            <a:normAutofit fontScale="90000"/>
          </a:bodyPr>
          <a:lstStyle/>
          <a:p>
            <a:pPr algn="ctr"/>
            <a:r>
              <a:rPr lang="es-MX" b="1" dirty="0"/>
              <a:t>Placa dental</a:t>
            </a:r>
            <a:endParaRPr lang="es-MX" dirty="0"/>
          </a:p>
        </p:txBody>
      </p:sp>
      <p:sp>
        <p:nvSpPr>
          <p:cNvPr id="3" name="2 Marcador de contenido"/>
          <p:cNvSpPr>
            <a:spLocks noGrp="1"/>
          </p:cNvSpPr>
          <p:nvPr>
            <p:ph idx="1"/>
          </p:nvPr>
        </p:nvSpPr>
        <p:spPr>
          <a:xfrm>
            <a:off x="1043492" y="1556792"/>
            <a:ext cx="6777317" cy="4275837"/>
          </a:xfrm>
        </p:spPr>
        <p:txBody>
          <a:bodyPr>
            <a:normAutofit/>
          </a:bodyPr>
          <a:lstStyle/>
          <a:p>
            <a:r>
              <a:rPr lang="es-ES" sz="1600" dirty="0" smtClean="0"/>
              <a:t>Una </a:t>
            </a:r>
            <a:r>
              <a:rPr lang="es-ES" sz="1600" dirty="0"/>
              <a:t>acumulación heterogénea de una comunidad </a:t>
            </a:r>
            <a:r>
              <a:rPr lang="es-ES" sz="1600" dirty="0">
                <a:hlinkClick r:id="rId2" tooltip="Microbio"/>
              </a:rPr>
              <a:t>microbiana</a:t>
            </a:r>
            <a:r>
              <a:rPr lang="es-ES" sz="1600" dirty="0"/>
              <a:t> variada, </a:t>
            </a:r>
            <a:r>
              <a:rPr lang="es-ES" sz="1600" dirty="0">
                <a:hlinkClick r:id="rId3" tooltip="Aerobio"/>
              </a:rPr>
              <a:t>aerobia</a:t>
            </a:r>
            <a:r>
              <a:rPr lang="es-ES" sz="1600" dirty="0"/>
              <a:t> y </a:t>
            </a:r>
            <a:r>
              <a:rPr lang="es-ES" sz="1600" dirty="0">
                <a:hlinkClick r:id="rId4" tooltip="Anaerobio"/>
              </a:rPr>
              <a:t>anaerobia</a:t>
            </a:r>
            <a:r>
              <a:rPr lang="es-ES" sz="1600" dirty="0"/>
              <a:t>, rodeada por una </a:t>
            </a:r>
            <a:r>
              <a:rPr lang="es-ES" sz="1600" dirty="0">
                <a:hlinkClick r:id="rId5" tooltip="Matriz intercelular (aún no redactado)"/>
              </a:rPr>
              <a:t>matriz intercelular</a:t>
            </a:r>
            <a:r>
              <a:rPr lang="es-ES" sz="1600" dirty="0"/>
              <a:t> de </a:t>
            </a:r>
            <a:r>
              <a:rPr lang="es-ES" sz="1600" dirty="0">
                <a:hlinkClick r:id="rId6" tooltip="Polímero"/>
              </a:rPr>
              <a:t>polímeros</a:t>
            </a:r>
            <a:r>
              <a:rPr lang="es-ES" sz="1600" dirty="0"/>
              <a:t> de origen salival y microbiano.</a:t>
            </a:r>
            <a:endParaRPr lang="es-MX" sz="1600" dirty="0"/>
          </a:p>
        </p:txBody>
      </p:sp>
      <p:pic>
        <p:nvPicPr>
          <p:cNvPr id="12290" name="Picture 2" descr="File:Mandibulartori02-04-06.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2554193"/>
            <a:ext cx="5531768" cy="3962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17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529128"/>
          </a:xfrm>
        </p:spPr>
        <p:txBody>
          <a:bodyPr>
            <a:normAutofit fontScale="90000"/>
          </a:bodyPr>
          <a:lstStyle/>
          <a:p>
            <a:pPr algn="ctr"/>
            <a:r>
              <a:rPr lang="es-MX" dirty="0" smtClean="0"/>
              <a:t>CANCERDE BOCA</a:t>
            </a:r>
            <a:endParaRPr lang="es-MX" dirty="0"/>
          </a:p>
        </p:txBody>
      </p:sp>
      <p:sp>
        <p:nvSpPr>
          <p:cNvPr id="3" name="2 Marcador de contenido"/>
          <p:cNvSpPr>
            <a:spLocks noGrp="1"/>
          </p:cNvSpPr>
          <p:nvPr>
            <p:ph idx="1"/>
          </p:nvPr>
        </p:nvSpPr>
        <p:spPr>
          <a:xfrm>
            <a:off x="1043492" y="1412776"/>
            <a:ext cx="6777317" cy="4419853"/>
          </a:xfrm>
        </p:spPr>
        <p:txBody>
          <a:bodyPr>
            <a:normAutofit/>
          </a:bodyPr>
          <a:lstStyle/>
          <a:p>
            <a:r>
              <a:rPr lang="es-ES" sz="1600" dirty="0"/>
              <a:t>Puede aparecer como una </a:t>
            </a:r>
            <a:r>
              <a:rPr lang="es-ES" sz="1600" dirty="0">
                <a:hlinkClick r:id="rId2" tooltip="Lesión"/>
              </a:rPr>
              <a:t>lesión</a:t>
            </a:r>
            <a:r>
              <a:rPr lang="es-ES" sz="1600" dirty="0"/>
              <a:t> primaria del mismo tejido de la cavidad oral, o por </a:t>
            </a:r>
            <a:r>
              <a:rPr lang="es-ES" sz="1600" dirty="0">
                <a:hlinkClick r:id="rId3" tooltip="Metástasis"/>
              </a:rPr>
              <a:t>metástasis</a:t>
            </a:r>
            <a:r>
              <a:rPr lang="es-ES" sz="1600" dirty="0"/>
              <a:t> de un sitio de origen distante, o bien por extensión de estructuras </a:t>
            </a:r>
            <a:r>
              <a:rPr lang="es-ES" sz="1600" dirty="0">
                <a:hlinkClick r:id="rId4" tooltip="Anatomía"/>
              </a:rPr>
              <a:t>anatómicas</a:t>
            </a:r>
            <a:r>
              <a:rPr lang="es-ES" sz="1600" dirty="0"/>
              <a:t> vecinas, tales como </a:t>
            </a:r>
            <a:r>
              <a:rPr lang="es-ES" sz="1600" dirty="0" smtClean="0"/>
              <a:t>la </a:t>
            </a:r>
            <a:r>
              <a:rPr lang="es-ES" sz="1600" dirty="0">
                <a:hlinkClick r:id="rId5" tooltip="Cavidad nasal"/>
              </a:rPr>
              <a:t>cavidad nasal</a:t>
            </a:r>
            <a:r>
              <a:rPr lang="es-ES" sz="1600" dirty="0"/>
              <a:t> o el </a:t>
            </a:r>
            <a:r>
              <a:rPr lang="es-ES" sz="1600" dirty="0">
                <a:hlinkClick r:id="rId6" tooltip="Seno maxilar"/>
              </a:rPr>
              <a:t>seno maxilar</a:t>
            </a:r>
            <a:r>
              <a:rPr lang="es-ES" sz="1600" dirty="0" smtClean="0"/>
              <a:t>.</a:t>
            </a:r>
            <a:endParaRPr lang="es-ES" sz="1600" dirty="0"/>
          </a:p>
          <a:p>
            <a:endParaRPr lang="es-MX" sz="1600" dirty="0" smtClean="0"/>
          </a:p>
        </p:txBody>
      </p:sp>
      <p:pic>
        <p:nvPicPr>
          <p:cNvPr id="2052" name="Picture 4" descr="http://sanfranciscosur.com/wp-content/uploads/2012/01/cancer_de_boc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672" y="2549593"/>
            <a:ext cx="5915025" cy="396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94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PALADAR HENDIDO </a:t>
            </a:r>
            <a:endParaRPr lang="es-MX" dirty="0"/>
          </a:p>
        </p:txBody>
      </p:sp>
      <p:sp>
        <p:nvSpPr>
          <p:cNvPr id="3" name="2 Marcador de contenido"/>
          <p:cNvSpPr>
            <a:spLocks noGrp="1"/>
          </p:cNvSpPr>
          <p:nvPr>
            <p:ph idx="1"/>
          </p:nvPr>
        </p:nvSpPr>
        <p:spPr>
          <a:xfrm>
            <a:off x="1043492" y="1556792"/>
            <a:ext cx="6777317" cy="4275837"/>
          </a:xfrm>
        </p:spPr>
        <p:txBody>
          <a:bodyPr>
            <a:normAutofit/>
          </a:bodyPr>
          <a:lstStyle/>
          <a:p>
            <a:r>
              <a:rPr lang="es-MX" sz="1600" dirty="0"/>
              <a:t>El paladar hendido se presenta cuando el paladar no se cierra completamente sino que deja una abertura que se extiende hasta la cavidad nasal. La hendidura puede afectar a cualquier lado del </a:t>
            </a:r>
            <a:r>
              <a:rPr lang="es-MX" sz="1600" dirty="0" smtClean="0"/>
              <a:t>paladar.</a:t>
            </a:r>
            <a:endParaRPr lang="es-MX" sz="1600" dirty="0"/>
          </a:p>
        </p:txBody>
      </p:sp>
      <p:pic>
        <p:nvPicPr>
          <p:cNvPr id="3074" name="Picture 2" descr="http://2.bp.blogspot.com/-YXBsiz2lF88/TdqBW9xhsmI/AAAAAAAAACM/U5GQIxLjOIk/s1600/paladar_hendi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780928"/>
            <a:ext cx="4824536" cy="3726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63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LABIO LEPORINO</a:t>
            </a:r>
            <a:r>
              <a:rPr lang="es-MX" dirty="0"/>
              <a:t> </a:t>
            </a:r>
          </a:p>
        </p:txBody>
      </p:sp>
      <p:sp>
        <p:nvSpPr>
          <p:cNvPr id="3" name="2 Marcador de contenido"/>
          <p:cNvSpPr>
            <a:spLocks noGrp="1"/>
          </p:cNvSpPr>
          <p:nvPr>
            <p:ph idx="1"/>
          </p:nvPr>
        </p:nvSpPr>
        <p:spPr>
          <a:xfrm>
            <a:off x="1043492" y="1556792"/>
            <a:ext cx="6777317" cy="4275837"/>
          </a:xfrm>
        </p:spPr>
        <p:txBody>
          <a:bodyPr>
            <a:normAutofit/>
          </a:bodyPr>
          <a:lstStyle/>
          <a:p>
            <a:r>
              <a:rPr lang="es-MX" sz="1600" dirty="0"/>
              <a:t>El labio leporino es una anomalía en la que el labio no se forma completamente durante el desarrollo fetal. El grado del labio leporino puede variar enormemente, desde leve (muesca del labio) hasta severo (gran abertura desde el labio hasta la nariz). </a:t>
            </a:r>
          </a:p>
        </p:txBody>
      </p:sp>
      <p:pic>
        <p:nvPicPr>
          <p:cNvPr id="4098" name="Picture 2" descr="http://www.labioleporino.info/imagenes/f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996952"/>
            <a:ext cx="4536504" cy="347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75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GINGIVITIS</a:t>
            </a:r>
            <a:endParaRPr lang="es-MX" dirty="0"/>
          </a:p>
        </p:txBody>
      </p:sp>
      <p:sp>
        <p:nvSpPr>
          <p:cNvPr id="3" name="2 Marcador de contenido"/>
          <p:cNvSpPr>
            <a:spLocks noGrp="1"/>
          </p:cNvSpPr>
          <p:nvPr>
            <p:ph idx="1"/>
          </p:nvPr>
        </p:nvSpPr>
        <p:spPr>
          <a:xfrm>
            <a:off x="1043492" y="1628800"/>
            <a:ext cx="6777317" cy="4203829"/>
          </a:xfrm>
        </p:spPr>
        <p:txBody>
          <a:bodyPr>
            <a:normAutofit/>
          </a:bodyPr>
          <a:lstStyle/>
          <a:p>
            <a:r>
              <a:rPr lang="es-MX" sz="1600" dirty="0"/>
              <a:t>La gingivitis </a:t>
            </a:r>
            <a:r>
              <a:rPr lang="es-MX" sz="1600" dirty="0" err="1"/>
              <a:t>esuna</a:t>
            </a:r>
            <a:r>
              <a:rPr lang="es-MX" sz="1600" dirty="0"/>
              <a:t> forma de enfermedad periodontal que se presenta </a:t>
            </a:r>
            <a:r>
              <a:rPr lang="es-MX" sz="1600" dirty="0" err="1"/>
              <a:t>cuandouna</a:t>
            </a:r>
            <a:r>
              <a:rPr lang="es-MX" sz="1600" dirty="0"/>
              <a:t> </a:t>
            </a:r>
            <a:r>
              <a:rPr lang="es-MX" sz="1600" dirty="0" err="1"/>
              <a:t>inflamacióne</a:t>
            </a:r>
            <a:r>
              <a:rPr lang="es-MX" sz="1600" dirty="0"/>
              <a:t> </a:t>
            </a:r>
            <a:r>
              <a:rPr lang="es-MX" sz="1600" dirty="0" err="1"/>
              <a:t>infeccióndestruyen</a:t>
            </a:r>
            <a:r>
              <a:rPr lang="es-MX" sz="1600" dirty="0"/>
              <a:t> el tejido de soporte de los </a:t>
            </a:r>
            <a:r>
              <a:rPr lang="es-MX" sz="1600" dirty="0" err="1"/>
              <a:t>dientes,incluyendo</a:t>
            </a:r>
            <a:r>
              <a:rPr lang="es-MX" sz="1600" dirty="0"/>
              <a:t> la </a:t>
            </a:r>
            <a:r>
              <a:rPr lang="es-MX" sz="1600" dirty="0" err="1"/>
              <a:t>gingiva</a:t>
            </a:r>
            <a:r>
              <a:rPr lang="es-MX" sz="1600" dirty="0"/>
              <a:t> (encías), los ligamentos periodontales </a:t>
            </a:r>
            <a:r>
              <a:rPr lang="es-MX" sz="1600" dirty="0" err="1"/>
              <a:t>ylos</a:t>
            </a:r>
            <a:r>
              <a:rPr lang="es-MX" sz="1600" dirty="0"/>
              <a:t> alvéolos dentales (hueso alveolar).</a:t>
            </a:r>
          </a:p>
        </p:txBody>
      </p:sp>
      <p:pic>
        <p:nvPicPr>
          <p:cNvPr id="5122" name="Picture 2" descr="http://www.umm.edu/graphics/images/en/93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047007"/>
            <a:ext cx="4763740" cy="3810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36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HIPERPLASIA CONDILAR</a:t>
            </a:r>
            <a:endParaRPr lang="es-MX" dirty="0"/>
          </a:p>
        </p:txBody>
      </p:sp>
      <p:sp>
        <p:nvSpPr>
          <p:cNvPr id="3" name="2 Marcador de contenido"/>
          <p:cNvSpPr>
            <a:spLocks noGrp="1"/>
          </p:cNvSpPr>
          <p:nvPr>
            <p:ph idx="1"/>
          </p:nvPr>
        </p:nvSpPr>
        <p:spPr>
          <a:xfrm>
            <a:off x="1043492" y="1772816"/>
            <a:ext cx="6777317" cy="4059813"/>
          </a:xfrm>
        </p:spPr>
        <p:txBody>
          <a:bodyPr>
            <a:normAutofit/>
          </a:bodyPr>
          <a:lstStyle/>
          <a:p>
            <a:r>
              <a:rPr lang="es-MX" sz="1600" dirty="0"/>
              <a:t>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a:t>
            </a:r>
          </a:p>
        </p:txBody>
      </p:sp>
      <p:pic>
        <p:nvPicPr>
          <p:cNvPr id="6147" name="Picture 3" descr="http://www.efisioterapia.net/articulos/graficos/298/298_clip_image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356992"/>
            <a:ext cx="2276312" cy="320835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www.efisioterapia.net/articulos/graficos/298/298_clip_image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356992"/>
            <a:ext cx="4608512" cy="3220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46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b="1" dirty="0"/>
              <a:t>PERIODONTITIS LIGERA:</a:t>
            </a:r>
            <a:r>
              <a:rPr lang="es-MX" dirty="0"/>
              <a:t> </a:t>
            </a:r>
          </a:p>
        </p:txBody>
      </p:sp>
      <p:sp>
        <p:nvSpPr>
          <p:cNvPr id="3" name="2 Marcador de contenido"/>
          <p:cNvSpPr>
            <a:spLocks noGrp="1"/>
          </p:cNvSpPr>
          <p:nvPr>
            <p:ph idx="1"/>
          </p:nvPr>
        </p:nvSpPr>
        <p:spPr>
          <a:xfrm>
            <a:off x="1043492" y="1844824"/>
            <a:ext cx="6777317" cy="3987805"/>
          </a:xfrm>
        </p:spPr>
        <p:txBody>
          <a:bodyPr>
            <a:normAutofit/>
          </a:bodyPr>
          <a:lstStyle/>
          <a:p>
            <a:r>
              <a:rPr lang="es-MX" sz="1600" dirty="0"/>
              <a:t>Si la gingivitis no es tratada, puede progresar hacia una periodontitis. En esta etapa ligera del mal, la enfermedad periodontal empieza a destruir el hueso y el tejido que sostienen a los dientes. </a:t>
            </a:r>
          </a:p>
        </p:txBody>
      </p:sp>
      <p:pic>
        <p:nvPicPr>
          <p:cNvPr id="7170" name="Picture 2" descr="http://www.deltadent.es/blog/wp-content/uploads/2011/11/periodont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906941"/>
            <a:ext cx="4752528" cy="3564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51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pPr algn="ctr"/>
            <a:r>
              <a:rPr lang="es-MX" dirty="0" smtClean="0"/>
              <a:t>FARINGITIS</a:t>
            </a:r>
            <a:endParaRPr lang="es-MX" dirty="0"/>
          </a:p>
        </p:txBody>
      </p:sp>
      <p:sp>
        <p:nvSpPr>
          <p:cNvPr id="3" name="2 Marcador de contenido"/>
          <p:cNvSpPr>
            <a:spLocks noGrp="1"/>
          </p:cNvSpPr>
          <p:nvPr>
            <p:ph idx="1"/>
          </p:nvPr>
        </p:nvSpPr>
        <p:spPr>
          <a:xfrm>
            <a:off x="1043492" y="1772816"/>
            <a:ext cx="6777317" cy="4059813"/>
          </a:xfrm>
        </p:spPr>
        <p:txBody>
          <a:bodyPr/>
          <a:lstStyle/>
          <a:p>
            <a:r>
              <a:rPr lang="es-ES" sz="1600" dirty="0" smtClean="0"/>
              <a:t>Es </a:t>
            </a:r>
            <a:r>
              <a:rPr lang="es-ES" sz="1600" dirty="0"/>
              <a:t>la inflamación de la </a:t>
            </a:r>
            <a:r>
              <a:rPr lang="es-ES" sz="1600" dirty="0">
                <a:hlinkClick r:id="rId2" tooltip="Mucosa"/>
              </a:rPr>
              <a:t>mucosa</a:t>
            </a:r>
            <a:r>
              <a:rPr lang="es-ES" sz="1600" dirty="0"/>
              <a:t> que reviste la </a:t>
            </a:r>
            <a:r>
              <a:rPr lang="es-ES" sz="1600" dirty="0">
                <a:hlinkClick r:id="rId3" tooltip="Faringe"/>
              </a:rPr>
              <a:t>faringe</a:t>
            </a:r>
            <a:r>
              <a:rPr lang="es-ES" sz="1600" dirty="0"/>
              <a:t>. Generalmente le acompañan síntomas como deglución difícil, </a:t>
            </a:r>
            <a:r>
              <a:rPr lang="es-ES" sz="1600" dirty="0">
                <a:hlinkClick r:id="rId4" tooltip="Amigdalitis"/>
              </a:rPr>
              <a:t>amígdalas inflamadas</a:t>
            </a:r>
            <a:r>
              <a:rPr lang="es-ES" sz="1600" dirty="0"/>
              <a:t> y </a:t>
            </a:r>
            <a:r>
              <a:rPr lang="es-ES" sz="1600" dirty="0">
                <a:hlinkClick r:id="rId5" tooltip="Fiebre"/>
              </a:rPr>
              <a:t>fiebre</a:t>
            </a:r>
            <a:r>
              <a:rPr lang="es-ES" sz="1600" dirty="0"/>
              <a:t> más o menos elevada.</a:t>
            </a:r>
            <a:r>
              <a:rPr lang="es-MX" dirty="0"/>
              <a:t/>
            </a:r>
            <a:br>
              <a:rPr lang="es-MX" dirty="0"/>
            </a:br>
            <a:endParaRPr lang="es-MX" dirty="0"/>
          </a:p>
        </p:txBody>
      </p:sp>
      <p:sp>
        <p:nvSpPr>
          <p:cNvPr id="4"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900" b="1" i="0" u="none" strike="noStrike" cap="none" normalizeH="0" baseline="0" smtClean="0">
                <a:ln>
                  <a:noFill/>
                </a:ln>
                <a:solidFill>
                  <a:srgbClr val="000000"/>
                </a:solidFill>
                <a:effectLst/>
                <a:latin typeface="Arial" pitchFamily="34" charset="0"/>
                <a:cs typeface="Arial" pitchFamily="34" charset="0"/>
              </a:rPr>
              <a:t>PERIODONTITIS</a:t>
            </a:r>
            <a:r>
              <a:rPr kumimoji="0" lang="es-MX" sz="800" b="0" i="0" u="none" strike="noStrike" cap="none" normalizeH="0" baseline="0" smtClean="0">
                <a:ln>
                  <a:noFill/>
                </a:ln>
                <a:solidFill>
                  <a:schemeClr val="tx1"/>
                </a:solidFill>
                <a:effectLst/>
                <a:latin typeface="Arial" pitchFamily="34" charset="0"/>
                <a:cs typeface="Arial" pitchFamily="34" charset="0"/>
              </a:rPr>
              <a:t/>
            </a:r>
            <a:br>
              <a:rPr kumimoji="0" lang="es-MX" sz="800" b="0" i="0" u="none" strike="noStrike" cap="none" normalizeH="0" baseline="0" smtClean="0">
                <a:ln>
                  <a:noFill/>
                </a:ln>
                <a:solidFill>
                  <a:schemeClr val="tx1"/>
                </a:solidFill>
                <a:effectLst/>
                <a:latin typeface="Arial" pitchFamily="34" charset="0"/>
                <a:cs typeface="Arial" pitchFamily="34" charset="0"/>
              </a:rPr>
            </a:br>
            <a:r>
              <a:rPr kumimoji="0" lang="es-MX" sz="1800" b="0" i="0" u="none" strike="noStrike" cap="none" normalizeH="0" baseline="0" smtClean="0">
                <a:ln>
                  <a:noFill/>
                </a:ln>
                <a:solidFill>
                  <a:schemeClr val="tx1"/>
                </a:solidFill>
                <a:effectLst/>
                <a:latin typeface="Arial" pitchFamily="34" charset="0"/>
                <a:cs typeface="Arial" pitchFamily="34" charset="0"/>
              </a:rPr>
              <a:t>  </a:t>
            </a:r>
            <a:r>
              <a:rPr kumimoji="0" lang="es-MX" sz="13600" b="0" i="0" u="none" strike="noStrike" cap="none" normalizeH="0" baseline="0" smtClean="0">
                <a:ln>
                  <a:noFill/>
                </a:ln>
                <a:solidFill>
                  <a:schemeClr val="tx1"/>
                </a:solidFill>
                <a:effectLst/>
                <a:latin typeface="Arial" pitchFamily="34" charset="0"/>
                <a:cs typeface="Arial" pitchFamily="34" charset="0"/>
              </a:rPr>
              <a:t> </a:t>
            </a:r>
            <a:r>
              <a:rPr kumimoji="0" lang="es-MX" sz="1800" b="0" i="0" u="none" strike="noStrike" cap="none" normalizeH="0" baseline="0" smtClean="0">
                <a:ln>
                  <a:noFill/>
                </a:ln>
                <a:solidFill>
                  <a:schemeClr val="tx1"/>
                </a:solidFill>
                <a:effectLst/>
                <a:latin typeface="Arial" pitchFamily="34" charset="0"/>
                <a:cs typeface="Arial" pitchFamily="34" charset="0"/>
              </a:rPr>
              <a:t>                                 </a:t>
            </a:r>
          </a:p>
        </p:txBody>
      </p:sp>
      <p:pic>
        <p:nvPicPr>
          <p:cNvPr id="8196" name="Picture 4" descr="File:Pharyngitis.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74912" y="2636912"/>
            <a:ext cx="5394176" cy="4038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11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pPr algn="ctr"/>
            <a:r>
              <a:rPr lang="es-MX" dirty="0" smtClean="0"/>
              <a:t>CARIES</a:t>
            </a:r>
            <a:endParaRPr lang="es-MX" dirty="0"/>
          </a:p>
        </p:txBody>
      </p:sp>
      <p:sp>
        <p:nvSpPr>
          <p:cNvPr id="3" name="2 Marcador de contenido"/>
          <p:cNvSpPr>
            <a:spLocks noGrp="1"/>
          </p:cNvSpPr>
          <p:nvPr>
            <p:ph idx="1"/>
          </p:nvPr>
        </p:nvSpPr>
        <p:spPr>
          <a:xfrm>
            <a:off x="1043492" y="1916832"/>
            <a:ext cx="6777317" cy="3915797"/>
          </a:xfrm>
        </p:spPr>
        <p:txBody>
          <a:bodyPr>
            <a:normAutofit/>
          </a:bodyPr>
          <a:lstStyle/>
          <a:p>
            <a:r>
              <a:rPr lang="es-ES" sz="1600" dirty="0" smtClean="0"/>
              <a:t>es </a:t>
            </a:r>
            <a:r>
              <a:rPr lang="es-ES" sz="1600" dirty="0"/>
              <a:t>una </a:t>
            </a:r>
            <a:r>
              <a:rPr lang="es-ES" sz="1600" dirty="0">
                <a:hlinkClick r:id="rId2" tooltip="Enfermedad"/>
              </a:rPr>
              <a:t>enfermedad</a:t>
            </a:r>
            <a:r>
              <a:rPr lang="es-ES" sz="1600" dirty="0"/>
              <a:t> multifactorial que se caracteriza por la destrucción de los tejidos del </a:t>
            </a:r>
            <a:r>
              <a:rPr lang="es-ES" sz="1600" dirty="0">
                <a:hlinkClick r:id="rId3" tooltip="Diente"/>
              </a:rPr>
              <a:t>diente</a:t>
            </a:r>
            <a:r>
              <a:rPr lang="es-ES" sz="1600" dirty="0"/>
              <a:t> como consecuencia de la desmineralización provocada por los ácidos que genera la </a:t>
            </a:r>
            <a:r>
              <a:rPr lang="es-ES" sz="1600" dirty="0">
                <a:hlinkClick r:id="rId4" tooltip="Placa bacteriana"/>
              </a:rPr>
              <a:t>placa bacteriana</a:t>
            </a:r>
            <a:endParaRPr lang="es-MX" sz="1600" dirty="0"/>
          </a:p>
        </p:txBody>
      </p:sp>
      <p:pic>
        <p:nvPicPr>
          <p:cNvPr id="9218" name="Picture 2" descr="http://1.bp.blogspot.com/-KSovErTrP9U/Tzpt9jUe8BI/AAAAAAAAB6Q/mGbaX-X_Zh4/s550/significado-de-los-suenos-cari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1" y="3068960"/>
            <a:ext cx="5023047" cy="3185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726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TotalTime>
  <Words>421</Words>
  <Application>Microsoft Office PowerPoint</Application>
  <PresentationFormat>Presentación en pantalla (4:3)</PresentationFormat>
  <Paragraphs>26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Austin</vt:lpstr>
      <vt:lpstr>                              EPIDEMIOLOGIA DE LA SALUD BUCAL     "Riesgos de la patología más frecuentes en la cavidad oral" </vt:lpstr>
      <vt:lpstr>CANCERDE BOCA</vt:lpstr>
      <vt:lpstr>PALADAR HENDIDO </vt:lpstr>
      <vt:lpstr>LABIO LEPORINO </vt:lpstr>
      <vt:lpstr>GINGIVITIS</vt:lpstr>
      <vt:lpstr>HIPERPLASIA CONDILAR</vt:lpstr>
      <vt:lpstr>PERIODONTITIS LIGERA: </vt:lpstr>
      <vt:lpstr>FARINGITIS</vt:lpstr>
      <vt:lpstr>CARIES</vt:lpstr>
      <vt:lpstr>Herpes simple</vt:lpstr>
      <vt:lpstr>Candidiasis</vt:lpstr>
      <vt:lpstr>Placa dental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EPIDEMIOLOGIA DE LA SALUD BUCAL     "Riesgos de la patología más frecuentes en la cavidad oral"</dc:title>
  <dc:creator>wero</dc:creator>
  <cp:lastModifiedBy>wero</cp:lastModifiedBy>
  <cp:revision>5</cp:revision>
  <dcterms:created xsi:type="dcterms:W3CDTF">2012-05-01T04:37:26Z</dcterms:created>
  <dcterms:modified xsi:type="dcterms:W3CDTF">2012-05-01T05:24:24Z</dcterms:modified>
</cp:coreProperties>
</file>