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3" r:id="rId3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2" d="100"/>
          <a:sy n="32" d="100"/>
        </p:scale>
        <p:origin x="-1099"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AB5FE93-09EC-4D3C-BF3F-89BA1F858FCC}" type="datetimeFigureOut">
              <a:rPr lang="es-MX" smtClean="0"/>
              <a:t>02/05/2012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927E06D-3251-478D-8DCE-715DD8293F82}" type="slidenum">
              <a:rPr lang="es-MX" smtClean="0"/>
              <a:t>‹Nº›</a:t>
            </a:fld>
            <a:endParaRPr lang="es-MX"/>
          </a:p>
        </p:txBody>
      </p:sp>
    </p:spTree>
    <p:extLst>
      <p:ext uri="{BB962C8B-B14F-4D97-AF65-F5344CB8AC3E}">
        <p14:creationId xmlns:p14="http://schemas.microsoft.com/office/powerpoint/2010/main" val="3771853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AB5FE93-09EC-4D3C-BF3F-89BA1F858FCC}" type="datetimeFigureOut">
              <a:rPr lang="es-MX" smtClean="0"/>
              <a:t>02/05/2012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927E06D-3251-478D-8DCE-715DD8293F82}" type="slidenum">
              <a:rPr lang="es-MX" smtClean="0"/>
              <a:t>‹Nº›</a:t>
            </a:fld>
            <a:endParaRPr lang="es-MX"/>
          </a:p>
        </p:txBody>
      </p:sp>
    </p:spTree>
    <p:extLst>
      <p:ext uri="{BB962C8B-B14F-4D97-AF65-F5344CB8AC3E}">
        <p14:creationId xmlns:p14="http://schemas.microsoft.com/office/powerpoint/2010/main" val="2417330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AB5FE93-09EC-4D3C-BF3F-89BA1F858FCC}" type="datetimeFigureOut">
              <a:rPr lang="es-MX" smtClean="0"/>
              <a:t>02/05/2012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927E06D-3251-478D-8DCE-715DD8293F82}" type="slidenum">
              <a:rPr lang="es-MX" smtClean="0"/>
              <a:t>‹Nº›</a:t>
            </a:fld>
            <a:endParaRPr lang="es-MX"/>
          </a:p>
        </p:txBody>
      </p:sp>
    </p:spTree>
    <p:extLst>
      <p:ext uri="{BB962C8B-B14F-4D97-AF65-F5344CB8AC3E}">
        <p14:creationId xmlns:p14="http://schemas.microsoft.com/office/powerpoint/2010/main" val="1515870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AB5FE93-09EC-4D3C-BF3F-89BA1F858FCC}" type="datetimeFigureOut">
              <a:rPr lang="es-MX" smtClean="0"/>
              <a:t>02/05/2012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927E06D-3251-478D-8DCE-715DD8293F82}" type="slidenum">
              <a:rPr lang="es-MX" smtClean="0"/>
              <a:t>‹Nº›</a:t>
            </a:fld>
            <a:endParaRPr lang="es-MX"/>
          </a:p>
        </p:txBody>
      </p:sp>
    </p:spTree>
    <p:extLst>
      <p:ext uri="{BB962C8B-B14F-4D97-AF65-F5344CB8AC3E}">
        <p14:creationId xmlns:p14="http://schemas.microsoft.com/office/powerpoint/2010/main" val="3838552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AB5FE93-09EC-4D3C-BF3F-89BA1F858FCC}" type="datetimeFigureOut">
              <a:rPr lang="es-MX" smtClean="0"/>
              <a:t>02/05/2012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927E06D-3251-478D-8DCE-715DD8293F82}" type="slidenum">
              <a:rPr lang="es-MX" smtClean="0"/>
              <a:t>‹Nº›</a:t>
            </a:fld>
            <a:endParaRPr lang="es-MX"/>
          </a:p>
        </p:txBody>
      </p:sp>
    </p:spTree>
    <p:extLst>
      <p:ext uri="{BB962C8B-B14F-4D97-AF65-F5344CB8AC3E}">
        <p14:creationId xmlns:p14="http://schemas.microsoft.com/office/powerpoint/2010/main" val="198563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AB5FE93-09EC-4D3C-BF3F-89BA1F858FCC}" type="datetimeFigureOut">
              <a:rPr lang="es-MX" smtClean="0"/>
              <a:t>02/05/2012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927E06D-3251-478D-8DCE-715DD8293F82}" type="slidenum">
              <a:rPr lang="es-MX" smtClean="0"/>
              <a:t>‹Nº›</a:t>
            </a:fld>
            <a:endParaRPr lang="es-MX"/>
          </a:p>
        </p:txBody>
      </p:sp>
    </p:spTree>
    <p:extLst>
      <p:ext uri="{BB962C8B-B14F-4D97-AF65-F5344CB8AC3E}">
        <p14:creationId xmlns:p14="http://schemas.microsoft.com/office/powerpoint/2010/main" val="2196679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AB5FE93-09EC-4D3C-BF3F-89BA1F858FCC}" type="datetimeFigureOut">
              <a:rPr lang="es-MX" smtClean="0"/>
              <a:t>02/05/2012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927E06D-3251-478D-8DCE-715DD8293F82}" type="slidenum">
              <a:rPr lang="es-MX" smtClean="0"/>
              <a:t>‹Nº›</a:t>
            </a:fld>
            <a:endParaRPr lang="es-MX"/>
          </a:p>
        </p:txBody>
      </p:sp>
    </p:spTree>
    <p:extLst>
      <p:ext uri="{BB962C8B-B14F-4D97-AF65-F5344CB8AC3E}">
        <p14:creationId xmlns:p14="http://schemas.microsoft.com/office/powerpoint/2010/main" val="1585076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AB5FE93-09EC-4D3C-BF3F-89BA1F858FCC}" type="datetimeFigureOut">
              <a:rPr lang="es-MX" smtClean="0"/>
              <a:t>02/05/2012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927E06D-3251-478D-8DCE-715DD8293F82}" type="slidenum">
              <a:rPr lang="es-MX" smtClean="0"/>
              <a:t>‹Nº›</a:t>
            </a:fld>
            <a:endParaRPr lang="es-MX"/>
          </a:p>
        </p:txBody>
      </p:sp>
    </p:spTree>
    <p:extLst>
      <p:ext uri="{BB962C8B-B14F-4D97-AF65-F5344CB8AC3E}">
        <p14:creationId xmlns:p14="http://schemas.microsoft.com/office/powerpoint/2010/main" val="2753513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AB5FE93-09EC-4D3C-BF3F-89BA1F858FCC}" type="datetimeFigureOut">
              <a:rPr lang="es-MX" smtClean="0"/>
              <a:t>02/05/2012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927E06D-3251-478D-8DCE-715DD8293F82}" type="slidenum">
              <a:rPr lang="es-MX" smtClean="0"/>
              <a:t>‹Nº›</a:t>
            </a:fld>
            <a:endParaRPr lang="es-MX"/>
          </a:p>
        </p:txBody>
      </p:sp>
    </p:spTree>
    <p:extLst>
      <p:ext uri="{BB962C8B-B14F-4D97-AF65-F5344CB8AC3E}">
        <p14:creationId xmlns:p14="http://schemas.microsoft.com/office/powerpoint/2010/main" val="1403709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B5FE93-09EC-4D3C-BF3F-89BA1F858FCC}" type="datetimeFigureOut">
              <a:rPr lang="es-MX" smtClean="0"/>
              <a:t>02/05/2012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927E06D-3251-478D-8DCE-715DD8293F82}" type="slidenum">
              <a:rPr lang="es-MX" smtClean="0"/>
              <a:t>‹Nº›</a:t>
            </a:fld>
            <a:endParaRPr lang="es-MX"/>
          </a:p>
        </p:txBody>
      </p:sp>
    </p:spTree>
    <p:extLst>
      <p:ext uri="{BB962C8B-B14F-4D97-AF65-F5344CB8AC3E}">
        <p14:creationId xmlns:p14="http://schemas.microsoft.com/office/powerpoint/2010/main" val="1850060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B5FE93-09EC-4D3C-BF3F-89BA1F858FCC}" type="datetimeFigureOut">
              <a:rPr lang="es-MX" smtClean="0"/>
              <a:t>02/05/2012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927E06D-3251-478D-8DCE-715DD8293F82}" type="slidenum">
              <a:rPr lang="es-MX" smtClean="0"/>
              <a:t>‹Nº›</a:t>
            </a:fld>
            <a:endParaRPr lang="es-MX"/>
          </a:p>
        </p:txBody>
      </p:sp>
    </p:spTree>
    <p:extLst>
      <p:ext uri="{BB962C8B-B14F-4D97-AF65-F5344CB8AC3E}">
        <p14:creationId xmlns:p14="http://schemas.microsoft.com/office/powerpoint/2010/main" val="2054543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5FE93-09EC-4D3C-BF3F-89BA1F858FCC}" type="datetimeFigureOut">
              <a:rPr lang="es-MX" smtClean="0"/>
              <a:t>02/05/2012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7E06D-3251-478D-8DCE-715DD8293F82}" type="slidenum">
              <a:rPr lang="es-MX" smtClean="0"/>
              <a:t>‹Nº›</a:t>
            </a:fld>
            <a:endParaRPr lang="es-MX"/>
          </a:p>
        </p:txBody>
      </p:sp>
    </p:spTree>
    <p:extLst>
      <p:ext uri="{BB962C8B-B14F-4D97-AF65-F5344CB8AC3E}">
        <p14:creationId xmlns:p14="http://schemas.microsoft.com/office/powerpoint/2010/main" val="4189906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http://sisbib.unmsm.edu.pe/bVrevistas/reuma/v02_n2/images/pag59foto4b.JPG"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http://t0.gstatic.com/images?q=tbn:ANd9GcSEsgqK3mLDBAGar4BNlZd78fRh3f6dzKfrIy9MknQWJ4GjAOub"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http://scielo.isciii.es/img/revistas/rcoe/v11n1/c_fig5.jpg"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http://www.buenasalud.net/wp-content/plugins/wp-o-matic/cache/2c3f6_Untitled-1.psd_2_thumb.jpg"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http://www.nlm.nih.gov/medlineplus/spanish/ency/images/ency/fullsize/23239.jpg"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http://fundacionannavazquez.files.wordpress.com/2007/08/mucositis.jpg"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0" y="0"/>
            <a:ext cx="9144000" cy="6858000"/>
          </a:xfrm>
        </p:spPr>
        <p:txBody>
          <a:bodyPr/>
          <a:lstStyle/>
          <a:p>
            <a:endParaRPr lang="es-MX" dirty="0"/>
          </a:p>
        </p:txBody>
      </p:sp>
      <p:pic>
        <p:nvPicPr>
          <p:cNvPr id="6" name="gráficos5"/>
          <p:cNvPicPr/>
          <p:nvPr/>
        </p:nvPicPr>
        <p:blipFill>
          <a:blip r:link="rId2">
            <a:lum/>
            <a:alphaModFix/>
          </a:blip>
          <a:srcRect/>
          <a:stretch>
            <a:fillRect/>
          </a:stretch>
        </p:blipFill>
        <p:spPr>
          <a:xfrm>
            <a:off x="0" y="0"/>
            <a:ext cx="9143999" cy="6858000"/>
          </a:xfrm>
          <a:prstGeom prst="rect">
            <a:avLst/>
          </a:prstGeom>
          <a:ln>
            <a:noFill/>
            <a:prstDash/>
          </a:ln>
        </p:spPr>
      </p:pic>
    </p:spTree>
    <p:extLst>
      <p:ext uri="{BB962C8B-B14F-4D97-AF65-F5344CB8AC3E}">
        <p14:creationId xmlns:p14="http://schemas.microsoft.com/office/powerpoint/2010/main" val="2419037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lstStyle/>
          <a:p>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1022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9629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fontScale="90000"/>
          </a:bodyPr>
          <a:lstStyle/>
          <a:p>
            <a:pPr algn="l"/>
            <a:r>
              <a:rPr lang="es-MX" sz="3600" b="1" dirty="0"/>
              <a:t>NEUMONÍA POR MYCOPLASMA PNEUMONIAE</a:t>
            </a:r>
            <a:r>
              <a:rPr lang="es-MX" sz="3600" dirty="0"/>
              <a:t/>
            </a:r>
            <a:br>
              <a:rPr lang="es-MX" sz="3600" dirty="0"/>
            </a:br>
            <a:r>
              <a:rPr lang="es-MX" sz="3600" b="1" dirty="0"/>
              <a:t>DEFINICIÓN</a:t>
            </a:r>
            <a:r>
              <a:rPr lang="es-MX" sz="3600" dirty="0"/>
              <a:t/>
            </a:r>
            <a:br>
              <a:rPr lang="es-MX" sz="3600" dirty="0"/>
            </a:br>
            <a:r>
              <a:rPr lang="es-MX" sz="3600" dirty="0"/>
              <a:t>Es una enfermedad respiratoria (pulmonar) causada por una bacteria llamada </a:t>
            </a:r>
            <a:r>
              <a:rPr lang="es-MX" sz="3600" dirty="0" err="1"/>
              <a:t>mycoplasma</a:t>
            </a:r>
            <a:r>
              <a:rPr lang="es-MX" sz="3600" dirty="0"/>
              <a:t> </a:t>
            </a:r>
            <a:r>
              <a:rPr lang="es-MX" sz="3600" dirty="0" err="1"/>
              <a:t>pneumoniae</a:t>
            </a:r>
            <a:r>
              <a:rPr lang="es-MX" sz="3600" dirty="0"/>
              <a:t>.</a:t>
            </a:r>
            <a:br>
              <a:rPr lang="es-MX" sz="3600" dirty="0"/>
            </a:br>
            <a:r>
              <a:rPr lang="es-MX" sz="3600" b="1" dirty="0"/>
              <a:t>ETIOLOGÍA</a:t>
            </a:r>
            <a:r>
              <a:rPr lang="es-MX" sz="3600" dirty="0"/>
              <a:t/>
            </a:r>
            <a:br>
              <a:rPr lang="es-MX" sz="3600" dirty="0"/>
            </a:br>
            <a:r>
              <a:rPr lang="es-MX" sz="3600" dirty="0"/>
              <a:t>Generalmente se presenta en niños mayores y adultos. Las personas más propensas a adquirir esta enfermedad son aquellas que tienen contacto o que son más cercanas a áreas concurridas como escuelas y hogares de personas abandonadas. En muchas ocasiones no se pueden identificar los factores de riesgo o las causas de esta enfermedad.</a:t>
            </a:r>
            <a:r>
              <a:rPr lang="es-MX" dirty="0"/>
              <a:t/>
            </a:r>
            <a:br>
              <a:rPr lang="es-MX" dirty="0"/>
            </a:br>
            <a:endParaRPr lang="es-MX" dirty="0"/>
          </a:p>
        </p:txBody>
      </p:sp>
    </p:spTree>
    <p:extLst>
      <p:ext uri="{BB962C8B-B14F-4D97-AF65-F5344CB8AC3E}">
        <p14:creationId xmlns:p14="http://schemas.microsoft.com/office/powerpoint/2010/main" val="2496320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lstStyle/>
          <a:p>
            <a:endParaRPr lang="es-MX" dirty="0"/>
          </a:p>
        </p:txBody>
      </p:sp>
      <p:pic>
        <p:nvPicPr>
          <p:cNvPr id="3" name="gráficos1"/>
          <p:cNvPicPr/>
          <p:nvPr/>
        </p:nvPicPr>
        <p:blipFill>
          <a:blip r:embed="rId2">
            <a:lum/>
            <a:alphaModFix/>
          </a:blip>
          <a:srcRect/>
          <a:stretch>
            <a:fillRect/>
          </a:stretch>
        </p:blipFill>
        <p:spPr>
          <a:xfrm>
            <a:off x="0" y="0"/>
            <a:ext cx="9143999" cy="6669360"/>
          </a:xfrm>
          <a:prstGeom prst="rect">
            <a:avLst/>
          </a:prstGeom>
          <a:ln>
            <a:noFill/>
            <a:prstDash/>
          </a:ln>
        </p:spPr>
      </p:pic>
    </p:spTree>
    <p:extLst>
      <p:ext uri="{BB962C8B-B14F-4D97-AF65-F5344CB8AC3E}">
        <p14:creationId xmlns:p14="http://schemas.microsoft.com/office/powerpoint/2010/main" val="3380246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fontScale="90000"/>
          </a:bodyPr>
          <a:lstStyle/>
          <a:p>
            <a:r>
              <a:rPr lang="es-MX" sz="4000" b="1" dirty="0"/>
              <a:t>DEFINICIÓN</a:t>
            </a:r>
            <a:r>
              <a:rPr lang="es-MX" sz="4000" dirty="0"/>
              <a:t/>
            </a:r>
            <a:br>
              <a:rPr lang="es-MX" sz="4000" dirty="0"/>
            </a:br>
            <a:r>
              <a:rPr lang="es-MX" sz="4000" dirty="0"/>
              <a:t>La gingivitis </a:t>
            </a:r>
            <a:r>
              <a:rPr lang="es-MX" sz="4000" dirty="0" err="1"/>
              <a:t>esuna</a:t>
            </a:r>
            <a:r>
              <a:rPr lang="es-MX" sz="4000" dirty="0"/>
              <a:t> forma de enfermedad periodontal que se presenta </a:t>
            </a:r>
            <a:r>
              <a:rPr lang="es-MX" sz="4000" dirty="0" err="1"/>
              <a:t>cuandouna</a:t>
            </a:r>
            <a:r>
              <a:rPr lang="es-MX" sz="4000" dirty="0"/>
              <a:t> </a:t>
            </a:r>
            <a:r>
              <a:rPr lang="es-MX" sz="4000" dirty="0" err="1"/>
              <a:t>inflamacióne</a:t>
            </a:r>
            <a:r>
              <a:rPr lang="es-MX" sz="4000" dirty="0"/>
              <a:t> </a:t>
            </a:r>
            <a:r>
              <a:rPr lang="es-MX" sz="4000" dirty="0" err="1"/>
              <a:t>infeccióndestruyen</a:t>
            </a:r>
            <a:r>
              <a:rPr lang="es-MX" sz="4000" dirty="0"/>
              <a:t> el tejido de soporte de los </a:t>
            </a:r>
            <a:r>
              <a:rPr lang="es-MX" sz="4000" dirty="0" err="1"/>
              <a:t>dientes,incluyendo</a:t>
            </a:r>
            <a:r>
              <a:rPr lang="es-MX" sz="4000" dirty="0"/>
              <a:t> la </a:t>
            </a:r>
            <a:r>
              <a:rPr lang="es-MX" sz="4000" dirty="0" err="1"/>
              <a:t>gingiva</a:t>
            </a:r>
            <a:r>
              <a:rPr lang="es-MX" sz="4000" dirty="0"/>
              <a:t> (encías), los ligamentos periodontales </a:t>
            </a:r>
            <a:r>
              <a:rPr lang="es-MX" sz="4000" dirty="0" err="1"/>
              <a:t>ylos</a:t>
            </a:r>
            <a:r>
              <a:rPr lang="es-MX" sz="4000" dirty="0"/>
              <a:t> alvéolos dentales (hueso alveolar). Las encías inflamadas duelen, se hinchan y sangran fácilmente. La gingivitis es una dolencia muy frecuente y puede aparecer en cualquier momento tras el desarrollo de la dentición.</a:t>
            </a:r>
            <a:r>
              <a:rPr lang="es-MX" dirty="0"/>
              <a:t/>
            </a:r>
            <a:br>
              <a:rPr lang="es-MX" dirty="0"/>
            </a:br>
            <a:endParaRPr lang="es-MX" dirty="0"/>
          </a:p>
        </p:txBody>
      </p:sp>
    </p:spTree>
    <p:extLst>
      <p:ext uri="{BB962C8B-B14F-4D97-AF65-F5344CB8AC3E}">
        <p14:creationId xmlns:p14="http://schemas.microsoft.com/office/powerpoint/2010/main" val="4273637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lstStyle/>
          <a:p>
            <a:endParaRPr lang="es-MX" dirty="0"/>
          </a:p>
        </p:txBody>
      </p:sp>
      <p:pic>
        <p:nvPicPr>
          <p:cNvPr id="3" name="gráficos10"/>
          <p:cNvPicPr/>
          <p:nvPr/>
        </p:nvPicPr>
        <p:blipFill>
          <a:blip r:link="rId2">
            <a:lum/>
            <a:alphaModFix/>
          </a:blip>
          <a:srcRect/>
          <a:stretch>
            <a:fillRect/>
          </a:stretch>
        </p:blipFill>
        <p:spPr>
          <a:xfrm>
            <a:off x="0" y="0"/>
            <a:ext cx="9143999" cy="6858000"/>
          </a:xfrm>
          <a:prstGeom prst="rect">
            <a:avLst/>
          </a:prstGeom>
          <a:ln>
            <a:noFill/>
            <a:prstDash/>
          </a:ln>
        </p:spPr>
      </p:pic>
    </p:spTree>
    <p:extLst>
      <p:ext uri="{BB962C8B-B14F-4D97-AF65-F5344CB8AC3E}">
        <p14:creationId xmlns:p14="http://schemas.microsoft.com/office/powerpoint/2010/main" val="4184967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fontScale="90000"/>
          </a:bodyPr>
          <a:lstStyle/>
          <a:p>
            <a:r>
              <a:rPr lang="es-MX" sz="4000" b="1" dirty="0"/>
              <a:t>LA GINGIVITIS DESCAMATIVA</a:t>
            </a:r>
            <a:r>
              <a:rPr lang="es-MX" sz="4000" dirty="0"/>
              <a:t/>
            </a:r>
            <a:br>
              <a:rPr lang="es-MX" sz="4000" dirty="0"/>
            </a:br>
            <a:r>
              <a:rPr lang="es-MX" sz="4000" dirty="0"/>
              <a:t>Es un proceso poco conocido y doloroso que afecta con frecuencia a las mujeres en la posmenopáusica. En esta enfermedad, las capas externas de las encías se separan del tejido subyacente, dejando al descubierto las terminaciones nerviosas. Las encías se vuelven tan frágiles que esas capas se pueden desprender al frotarlas con un algodón o con el estímulo de aire de una jeringa odontológica.</a:t>
            </a:r>
            <a:r>
              <a:rPr lang="es-MX" dirty="0"/>
              <a:t/>
            </a:r>
            <a:br>
              <a:rPr lang="es-MX" dirty="0"/>
            </a:br>
            <a:endParaRPr lang="es-MX" dirty="0"/>
          </a:p>
        </p:txBody>
      </p:sp>
    </p:spTree>
    <p:extLst>
      <p:ext uri="{BB962C8B-B14F-4D97-AF65-F5344CB8AC3E}">
        <p14:creationId xmlns:p14="http://schemas.microsoft.com/office/powerpoint/2010/main" val="3363216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lstStyle/>
          <a:p>
            <a:endParaRPr lang="es-MX" dirty="0"/>
          </a:p>
        </p:txBody>
      </p:sp>
      <p:pic>
        <p:nvPicPr>
          <p:cNvPr id="3" name="gráficos11"/>
          <p:cNvPicPr/>
          <p:nvPr/>
        </p:nvPicPr>
        <p:blipFill>
          <a:blip r:link="rId2">
            <a:lum/>
            <a:alphaModFix/>
          </a:blip>
          <a:srcRect/>
          <a:stretch>
            <a:fillRect/>
          </a:stretch>
        </p:blipFill>
        <p:spPr>
          <a:xfrm>
            <a:off x="0" y="0"/>
            <a:ext cx="9144000" cy="6857999"/>
          </a:xfrm>
          <a:prstGeom prst="rect">
            <a:avLst/>
          </a:prstGeom>
          <a:ln>
            <a:noFill/>
            <a:prstDash/>
          </a:ln>
        </p:spPr>
      </p:pic>
    </p:spTree>
    <p:extLst>
      <p:ext uri="{BB962C8B-B14F-4D97-AF65-F5344CB8AC3E}">
        <p14:creationId xmlns:p14="http://schemas.microsoft.com/office/powerpoint/2010/main" val="3575727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a:bodyPr>
          <a:lstStyle/>
          <a:p>
            <a:r>
              <a:rPr lang="es-MX" sz="3600" b="1" dirty="0"/>
              <a:t>LA GINGIVITIS DE LA LEUCEMIA</a:t>
            </a:r>
            <a:r>
              <a:rPr lang="es-MX" sz="3600" dirty="0"/>
              <a:t/>
            </a:r>
            <a:br>
              <a:rPr lang="es-MX" sz="3600" dirty="0"/>
            </a:br>
            <a:r>
              <a:rPr lang="es-MX" sz="3600" dirty="0"/>
              <a:t>Es la primera manifestación de la enfermedad en casi el 25 por ciento de los niños afectados de leucemia. Una infiltración de células de leucemia dentro de las encías causa la gingivitis, que empeora a causa de la incapacidad del sistema inmunológico para combatir la infección. Las encías enrojecen y sangran con facilidad. A menudo, la hemorragia persiste durante varios minutos, dado que la sangre no coagula con normalidad en los afectados de leucemia.</a:t>
            </a:r>
          </a:p>
        </p:txBody>
      </p:sp>
    </p:spTree>
    <p:extLst>
      <p:ext uri="{BB962C8B-B14F-4D97-AF65-F5344CB8AC3E}">
        <p14:creationId xmlns:p14="http://schemas.microsoft.com/office/powerpoint/2010/main" val="3404561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lstStyle/>
          <a:p>
            <a:endParaRPr lang="es-MX"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4459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fontScale="90000"/>
          </a:bodyPr>
          <a:lstStyle/>
          <a:p>
            <a:r>
              <a:rPr lang="es-MX" sz="3100" b="1" dirty="0"/>
              <a:t>DEFINICIÓN</a:t>
            </a:r>
            <a:r>
              <a:rPr lang="es-MX" sz="3100" dirty="0"/>
              <a:t/>
            </a:r>
            <a:br>
              <a:rPr lang="es-MX" sz="3100" dirty="0"/>
            </a:br>
            <a:r>
              <a:rPr lang="es-MX" sz="3100" dirty="0"/>
              <a:t>La enfermedad de las trincheras (infección de </a:t>
            </a:r>
            <a:r>
              <a:rPr lang="es-MX" sz="3100" dirty="0" err="1"/>
              <a:t>Vincent</a:t>
            </a:r>
            <a:r>
              <a:rPr lang="es-MX" sz="3100" dirty="0"/>
              <a:t>, gingivitis ulcerosa </a:t>
            </a:r>
            <a:r>
              <a:rPr lang="es-MX" sz="3100" dirty="0" err="1"/>
              <a:t>necrosante</a:t>
            </a:r>
            <a:r>
              <a:rPr lang="es-MX" sz="3100" dirty="0"/>
              <a:t> aguda) es una infección dolorosa, no contagiosa, de las encías que causa dolor, fiebre y cansancio. </a:t>
            </a:r>
            <a:br>
              <a:rPr lang="es-MX" sz="3100" dirty="0"/>
            </a:br>
            <a:r>
              <a:rPr lang="es-MX" sz="3100" dirty="0"/>
              <a:t>El término enfermedad de las trincheras proviene de la Primera Guerra Mundial, cuando muchos soldados en las trincheras contraían la infección. La escasa higiene bucal suele contribuir al desarrollo de la infección, lo mismo que el estrés físico o emocional, una dieta escasa o debida a que se duerme poco. La infección se presenta muy a menudo en personas con gingivitis simples, enfrentadas a un problema que les produce tensión nerviosa como, por ejemplo, los exámenes de estudios o el cambio de trabajo. Este proceso es más frecuente en los fumadores que en los no fumadores.</a:t>
            </a:r>
            <a:r>
              <a:rPr lang="es-MX" dirty="0"/>
              <a:t/>
            </a:r>
            <a:br>
              <a:rPr lang="es-MX" dirty="0"/>
            </a:br>
            <a:endParaRPr lang="es-MX" dirty="0"/>
          </a:p>
        </p:txBody>
      </p:sp>
    </p:spTree>
    <p:extLst>
      <p:ext uri="{BB962C8B-B14F-4D97-AF65-F5344CB8AC3E}">
        <p14:creationId xmlns:p14="http://schemas.microsoft.com/office/powerpoint/2010/main" val="4270459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fontScale="90000"/>
          </a:bodyPr>
          <a:lstStyle/>
          <a:p>
            <a:r>
              <a:rPr lang="es-MX" sz="3600" b="1" dirty="0"/>
              <a:t>ANQUILOSIS</a:t>
            </a:r>
            <a:r>
              <a:rPr lang="es-MX" sz="3600" dirty="0"/>
              <a:t/>
            </a:r>
            <a:br>
              <a:rPr lang="es-MX" sz="3600" dirty="0"/>
            </a:br>
            <a:r>
              <a:rPr lang="es-MX" sz="3600" b="1" dirty="0" err="1"/>
              <a:t>DEFINICIon</a:t>
            </a:r>
            <a:r>
              <a:rPr lang="es-MX" sz="3600" b="1" dirty="0"/>
              <a:t> </a:t>
            </a:r>
            <a:r>
              <a:rPr lang="es-MX" sz="3600" dirty="0"/>
              <a:t/>
            </a:r>
            <a:br>
              <a:rPr lang="es-MX" sz="3600" dirty="0"/>
            </a:br>
            <a:r>
              <a:rPr lang="es-MX" sz="3600" dirty="0"/>
              <a:t>La anquilosis </a:t>
            </a:r>
            <a:r>
              <a:rPr lang="es-MX" sz="3600" dirty="0" err="1"/>
              <a:t>temporo</a:t>
            </a:r>
            <a:r>
              <a:rPr lang="es-MX" sz="3600" dirty="0"/>
              <a:t>-mandibular, es la fusión ósea, fibrosa o cartilaginosa de las superficies que conforman la articulación: cavidad glenoidea del temporal-cóndilo mandibular. La anquilosis puede presentarse en periodo de crecimiento o después de completado este, afectando la función mandibular y en ocasiones estética facial. Los daños que se pueden presentar en esta patología no son solo funcionales o estéticos si no también psicológicos.</a:t>
            </a:r>
            <a:r>
              <a:rPr lang="es-MX" dirty="0"/>
              <a:t/>
            </a:r>
            <a:br>
              <a:rPr lang="es-MX" dirty="0"/>
            </a:br>
            <a:endParaRPr lang="es-MX" dirty="0"/>
          </a:p>
        </p:txBody>
      </p:sp>
    </p:spTree>
    <p:extLst>
      <p:ext uri="{BB962C8B-B14F-4D97-AF65-F5344CB8AC3E}">
        <p14:creationId xmlns:p14="http://schemas.microsoft.com/office/powerpoint/2010/main" val="1085262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lstStyle/>
          <a:p>
            <a:endParaRPr lang="es-MX"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6218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fontScale="90000"/>
          </a:bodyPr>
          <a:lstStyle/>
          <a:p>
            <a:r>
              <a:rPr lang="es-MX" b="1" dirty="0"/>
              <a:t>PERIODONTITIS</a:t>
            </a:r>
            <a:r>
              <a:rPr lang="es-MX" dirty="0"/>
              <a:t/>
            </a:r>
            <a:br>
              <a:rPr lang="es-MX" dirty="0"/>
            </a:br>
            <a:r>
              <a:rPr lang="es-MX" dirty="0"/>
              <a:t/>
            </a:r>
            <a:br>
              <a:rPr lang="es-MX" dirty="0"/>
            </a:br>
            <a:r>
              <a:rPr lang="es-MX" b="1" dirty="0"/>
              <a:t>DEFINICIÓN</a:t>
            </a:r>
            <a:r>
              <a:rPr lang="es-MX" dirty="0"/>
              <a:t/>
            </a:r>
            <a:br>
              <a:rPr lang="es-MX" dirty="0"/>
            </a:br>
            <a:r>
              <a:rPr lang="es-MX" dirty="0"/>
              <a:t>La periodontitis (piorrea) aparece cuando la gingivitis se propaga a las estructuras que sostienen el diente, es una de las causas principales del desprendimiento de los dientes en los adultos y es la principal en las personas de mayor edad.</a:t>
            </a:r>
            <a:br>
              <a:rPr lang="es-MX" dirty="0"/>
            </a:br>
            <a:endParaRPr lang="es-MX" dirty="0"/>
          </a:p>
        </p:txBody>
      </p:sp>
    </p:spTree>
    <p:extLst>
      <p:ext uri="{BB962C8B-B14F-4D97-AF65-F5344CB8AC3E}">
        <p14:creationId xmlns:p14="http://schemas.microsoft.com/office/powerpoint/2010/main" val="2986994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fontScale="90000"/>
          </a:bodyPr>
          <a:lstStyle/>
          <a:p>
            <a:pPr algn="l"/>
            <a:r>
              <a:rPr lang="es-MX" sz="3900" b="1" dirty="0"/>
              <a:t>PERIODONTITIS LIGERA:</a:t>
            </a:r>
            <a:r>
              <a:rPr lang="es-MX" sz="3900" dirty="0"/>
              <a:t/>
            </a:r>
            <a:br>
              <a:rPr lang="es-MX" sz="3900" dirty="0"/>
            </a:br>
            <a:r>
              <a:rPr lang="es-MX" sz="3900" dirty="0"/>
              <a:t>Si la gingivitis no es tratada, puede progresar hacia una periodontitis. En esta etapa ligera del mal, la enfermedad periodontal empieza a destruir el hueso y el tejido que sostienen a los dientes.</a:t>
            </a:r>
            <a:br>
              <a:rPr lang="es-MX" sz="3900" dirty="0"/>
            </a:br>
            <a:r>
              <a:rPr lang="es-MX" sz="3900" b="1" dirty="0"/>
              <a:t>PERIODONTITIS MODERADA A AVANZADA:</a:t>
            </a:r>
            <a:r>
              <a:rPr lang="es-MX" sz="3900" dirty="0"/>
              <a:t/>
            </a:r>
            <a:br>
              <a:rPr lang="es-MX" sz="3900" dirty="0"/>
            </a:br>
            <a:r>
              <a:rPr lang="es-MX" sz="3900" dirty="0"/>
              <a:t>La periodontitis moderada a avanzada se desarrolla si las primeras etapas de la enfermedad pasan desatendidas. Esta es la forma más avanzada de la enfermedad en donde ocurre una extensa pérdida de hueso y tejido.</a:t>
            </a:r>
            <a:r>
              <a:rPr lang="es-MX" dirty="0"/>
              <a:t/>
            </a:r>
            <a:br>
              <a:rPr lang="es-MX" dirty="0"/>
            </a:br>
            <a:endParaRPr lang="es-MX" dirty="0"/>
          </a:p>
        </p:txBody>
      </p:sp>
    </p:spTree>
    <p:extLst>
      <p:ext uri="{BB962C8B-B14F-4D97-AF65-F5344CB8AC3E}">
        <p14:creationId xmlns:p14="http://schemas.microsoft.com/office/powerpoint/2010/main" val="2260556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fontScale="90000"/>
          </a:bodyPr>
          <a:lstStyle/>
          <a:p>
            <a:r>
              <a:rPr lang="es-MX" sz="3300" b="1" dirty="0" smtClean="0"/>
              <a:t/>
            </a:r>
            <a:br>
              <a:rPr lang="es-MX" sz="3300" b="1" dirty="0" smtClean="0"/>
            </a:br>
            <a:r>
              <a:rPr lang="es-MX" sz="3300" b="1" dirty="0" smtClean="0"/>
              <a:t>PERIODONTITIS </a:t>
            </a:r>
            <a:r>
              <a:rPr lang="es-MX" sz="3300" b="1" dirty="0"/>
              <a:t>JUVENIL:</a:t>
            </a:r>
            <a:r>
              <a:rPr lang="es-MX" sz="3300" dirty="0"/>
              <a:t/>
            </a:r>
            <a:br>
              <a:rPr lang="es-MX" sz="3300" dirty="0"/>
            </a:br>
            <a:r>
              <a:rPr lang="es-MX" sz="3300" dirty="0"/>
              <a:t>La periodontitis juvenil localizada (PJL) ocurre en adolescentes y se caracteriza por la rápida pérdida del hueso alrededor de los dientes permanentes. De manera irónica, los jóvenes con PJL forman muy poca placa dental o sarro. La periodontitis juvenil generalizada es considerada, por lo general, una enfermedad de adultos jóvenes, aunque puede iniciarse cerca de la pubertad. Se caracteriza por inflamación marcada y fuerte acumulación de placa y sarro. Las bolsas se pueden formar alrededor de los dientes afectados, llenándose de infección. Si no es tratada oportunamente, la infección puede conducir a la pérdida de hueso, lo que hace que los dientes se aflojen. </a:t>
            </a:r>
            <a:r>
              <a:rPr lang="es-MX" dirty="0"/>
              <a:t/>
            </a:r>
            <a:br>
              <a:rPr lang="es-MX" dirty="0"/>
            </a:br>
            <a:r>
              <a:rPr lang="es-MX" dirty="0"/>
              <a:t>.</a:t>
            </a:r>
            <a:br>
              <a:rPr lang="es-MX" dirty="0"/>
            </a:br>
            <a:endParaRPr lang="es-MX" dirty="0"/>
          </a:p>
        </p:txBody>
      </p:sp>
    </p:spTree>
    <p:extLst>
      <p:ext uri="{BB962C8B-B14F-4D97-AF65-F5344CB8AC3E}">
        <p14:creationId xmlns:p14="http://schemas.microsoft.com/office/powerpoint/2010/main" val="3502495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lstStyle/>
          <a:p>
            <a:endParaRPr lang="es-MX" dirty="0"/>
          </a:p>
        </p:txBody>
      </p:sp>
      <p:pic>
        <p:nvPicPr>
          <p:cNvPr id="3" name="gráficos3"/>
          <p:cNvPicPr/>
          <p:nvPr/>
        </p:nvPicPr>
        <p:blipFill>
          <a:blip r:embed="rId2">
            <a:lum/>
            <a:alphaModFix/>
          </a:blip>
          <a:srcRect/>
          <a:stretch>
            <a:fillRect/>
          </a:stretch>
        </p:blipFill>
        <p:spPr>
          <a:xfrm>
            <a:off x="0" y="0"/>
            <a:ext cx="5148064" cy="5301208"/>
          </a:xfrm>
          <a:prstGeom prst="rect">
            <a:avLst/>
          </a:prstGeom>
          <a:ln>
            <a:noFill/>
            <a:prstDash/>
          </a:ln>
        </p:spPr>
      </p:pic>
      <p:pic>
        <p:nvPicPr>
          <p:cNvPr id="4" name="gráficos4"/>
          <p:cNvPicPr/>
          <p:nvPr/>
        </p:nvPicPr>
        <p:blipFill>
          <a:blip r:embed="rId3">
            <a:lum/>
            <a:alphaModFix/>
          </a:blip>
          <a:srcRect/>
          <a:stretch>
            <a:fillRect/>
          </a:stretch>
        </p:blipFill>
        <p:spPr>
          <a:xfrm>
            <a:off x="3786119" y="2996952"/>
            <a:ext cx="5357881" cy="3861048"/>
          </a:xfrm>
          <a:prstGeom prst="rect">
            <a:avLst/>
          </a:prstGeom>
          <a:ln>
            <a:noFill/>
            <a:prstDash/>
          </a:ln>
        </p:spPr>
      </p:pic>
    </p:spTree>
    <p:extLst>
      <p:ext uri="{BB962C8B-B14F-4D97-AF65-F5344CB8AC3E}">
        <p14:creationId xmlns:p14="http://schemas.microsoft.com/office/powerpoint/2010/main" val="1546890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fontScale="90000"/>
          </a:bodyPr>
          <a:lstStyle/>
          <a:p>
            <a:r>
              <a:rPr lang="es-MX" b="1" dirty="0"/>
              <a:t>HIPERPLASIA CONDILAR</a:t>
            </a:r>
            <a:r>
              <a:rPr lang="es-MX" dirty="0"/>
              <a:t/>
            </a:r>
            <a:br>
              <a:rPr lang="es-MX" dirty="0"/>
            </a:br>
            <a:r>
              <a:rPr lang="es-MX" b="1" dirty="0"/>
              <a:t>DEFINICIÓN</a:t>
            </a:r>
            <a:r>
              <a:rPr lang="es-MX" dirty="0"/>
              <a:t/>
            </a:r>
            <a:br>
              <a:rPr lang="es-MX" dirty="0"/>
            </a:br>
            <a:r>
              <a:rPr lang="es-MX" dirty="0"/>
              <a:t>Es una alteración que se caracteriza por el crecimiento excesivo y progresivo que afecta el cóndilo, cuello, cuerpo y la rama mandibular. Es una enfermedad auto limitante y deformante, porque el crecimiento es desproporcionado desde antes de terminar el crecimiento general del individuo y continúa cuando aquel ha concluido.</a:t>
            </a:r>
          </a:p>
        </p:txBody>
      </p:sp>
    </p:spTree>
    <p:extLst>
      <p:ext uri="{BB962C8B-B14F-4D97-AF65-F5344CB8AC3E}">
        <p14:creationId xmlns:p14="http://schemas.microsoft.com/office/powerpoint/2010/main" val="889023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lstStyle/>
          <a:p>
            <a:endParaRPr lang="es-MX"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04" y="-46238"/>
            <a:ext cx="9112496" cy="682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6876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fontScale="90000"/>
          </a:bodyPr>
          <a:lstStyle/>
          <a:p>
            <a:r>
              <a:rPr lang="es-MX" b="1" dirty="0"/>
              <a:t>PARALISIS FACIAL DE BELL</a:t>
            </a:r>
            <a:r>
              <a:rPr lang="es-MX" dirty="0"/>
              <a:t/>
            </a:r>
            <a:br>
              <a:rPr lang="es-MX" dirty="0"/>
            </a:br>
            <a:r>
              <a:rPr lang="es-MX" b="1" dirty="0"/>
              <a:t>DEFINICIÓN</a:t>
            </a:r>
            <a:r>
              <a:rPr lang="es-MX" dirty="0"/>
              <a:t/>
            </a:r>
            <a:br>
              <a:rPr lang="es-MX" dirty="0"/>
            </a:br>
            <a:r>
              <a:rPr lang="es-MX" dirty="0"/>
              <a:t>La parálisis de Bell es un episodio de debilidad o parálisis de los músculos faciales sin explicación, el cual comienza repentinamente y empeora de tres a cinco días. Esta condición resulta del daño del 7º nervio craneal (facial), usualmente el dolor o malestar se produce en un lado de la cara y de la cabeza.</a:t>
            </a:r>
            <a:br>
              <a:rPr lang="es-MX" dirty="0"/>
            </a:br>
            <a:endParaRPr lang="es-MX" dirty="0"/>
          </a:p>
        </p:txBody>
      </p:sp>
    </p:spTree>
    <p:extLst>
      <p:ext uri="{BB962C8B-B14F-4D97-AF65-F5344CB8AC3E}">
        <p14:creationId xmlns:p14="http://schemas.microsoft.com/office/powerpoint/2010/main" val="3629639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lstStyle/>
          <a:p>
            <a:r>
              <a:rPr lang="es-MX" dirty="0"/>
              <a:t/>
            </a:r>
            <a:br>
              <a:rPr lang="es-MX" dirty="0"/>
            </a:br>
            <a:endParaRPr lang="es-MX" dirty="0"/>
          </a:p>
        </p:txBody>
      </p:sp>
      <p:pic>
        <p:nvPicPr>
          <p:cNvPr id="5122" name="Picture 2" descr="http://4.bp.blogspot.com/_XRLG3lAOImo/TI_upvq4kzI/AAAAAAAAAck/Y01--3wTiVU/s1600/paralisis-faci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70" y="56595"/>
            <a:ext cx="8277146" cy="6621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2268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fontScale="90000"/>
          </a:bodyPr>
          <a:lstStyle/>
          <a:p>
            <a:r>
              <a:rPr lang="es-MX" sz="4000" b="1" dirty="0"/>
              <a:t>PARALISIS FACIAL PERIFERICA</a:t>
            </a:r>
            <a:r>
              <a:rPr lang="es-MX" sz="4000" dirty="0"/>
              <a:t/>
            </a:r>
            <a:br>
              <a:rPr lang="es-MX" sz="4000" dirty="0"/>
            </a:br>
            <a:r>
              <a:rPr lang="es-MX" sz="4000" b="1" dirty="0"/>
              <a:t>DEFINICION</a:t>
            </a:r>
            <a:r>
              <a:rPr lang="es-MX" sz="4000" dirty="0"/>
              <a:t/>
            </a:r>
            <a:br>
              <a:rPr lang="es-MX" sz="4000" dirty="0"/>
            </a:br>
            <a:r>
              <a:rPr lang="es-MX" sz="4000" b="1" dirty="0"/>
              <a:t>Parálisis:</a:t>
            </a:r>
            <a:r>
              <a:rPr lang="es-MX" sz="4000" dirty="0"/>
              <a:t> Es una pérdida o disminución de los movimientos que se dan en una o varias partes del cuerpo, producidas por la infección propia del músculo o bien por causas neurológicas.</a:t>
            </a:r>
            <a:br>
              <a:rPr lang="es-MX" sz="4000" dirty="0"/>
            </a:br>
            <a:r>
              <a:rPr lang="es-MX" sz="4000" dirty="0"/>
              <a:t/>
            </a:r>
            <a:br>
              <a:rPr lang="es-MX" sz="4000" dirty="0"/>
            </a:br>
            <a:r>
              <a:rPr lang="es-MX" sz="4000" b="1" dirty="0"/>
              <a:t>Nervio facial:</a:t>
            </a:r>
            <a:r>
              <a:rPr lang="es-MX" sz="4000" dirty="0"/>
              <a:t> Es un nervio motor que emite una raíz sensitiva, el intermediario de </a:t>
            </a:r>
            <a:r>
              <a:rPr lang="es-MX" sz="4000" dirty="0" err="1"/>
              <a:t>Wrisberg</a:t>
            </a:r>
            <a:r>
              <a:rPr lang="es-MX" sz="4000" dirty="0"/>
              <a:t>, por lo tanto es un nervio mixto.</a:t>
            </a:r>
            <a:r>
              <a:rPr lang="es-MX" dirty="0"/>
              <a:t/>
            </a:r>
            <a:br>
              <a:rPr lang="es-MX" dirty="0"/>
            </a:br>
            <a:endParaRPr lang="es-MX" dirty="0"/>
          </a:p>
        </p:txBody>
      </p:sp>
    </p:spTree>
    <p:extLst>
      <p:ext uri="{BB962C8B-B14F-4D97-AF65-F5344CB8AC3E}">
        <p14:creationId xmlns:p14="http://schemas.microsoft.com/office/powerpoint/2010/main" val="1081010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lstStyle/>
          <a:p>
            <a:r>
              <a:rPr lang="es-MX" b="1" dirty="0" smtClean="0"/>
              <a:t>ETIOLOGIA</a:t>
            </a:r>
            <a:r>
              <a:rPr lang="es-MX" dirty="0" smtClean="0"/>
              <a:t/>
            </a:r>
            <a:br>
              <a:rPr lang="es-MX" dirty="0" smtClean="0"/>
            </a:br>
            <a:r>
              <a:rPr lang="es-MX" dirty="0" smtClean="0"/>
              <a:t>Su causa puede ser una infección previa o una hemartrosis, producida por traumatismo, por degeneración articular, o por cirugía. En la anquilosis ósea no hay movimiento mandibular y en la fibrosa, los movimientos de apertura están limitados y los excéntricos totalmente abolidos.</a:t>
            </a:r>
            <a:br>
              <a:rPr lang="es-MX" dirty="0" smtClean="0"/>
            </a:br>
            <a:endParaRPr lang="es-MX" dirty="0"/>
          </a:p>
        </p:txBody>
      </p:sp>
    </p:spTree>
    <p:extLst>
      <p:ext uri="{BB962C8B-B14F-4D97-AF65-F5344CB8AC3E}">
        <p14:creationId xmlns:p14="http://schemas.microsoft.com/office/powerpoint/2010/main" val="2437252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a:bodyPr>
          <a:lstStyle/>
          <a:p>
            <a:pPr algn="l"/>
            <a:r>
              <a:rPr lang="es-MX" dirty="0" smtClean="0"/>
              <a:t/>
            </a:r>
            <a:br>
              <a:rPr lang="es-MX" dirty="0" smtClean="0"/>
            </a:br>
            <a:endParaRPr lang="es-MX" dirty="0"/>
          </a:p>
        </p:txBody>
      </p:sp>
      <p:pic>
        <p:nvPicPr>
          <p:cNvPr id="3" name="gráficos7"/>
          <p:cNvPicPr/>
          <p:nvPr/>
        </p:nvPicPr>
        <p:blipFill>
          <a:blip r:link="rId2">
            <a:lum/>
            <a:alphaModFix/>
          </a:blip>
          <a:srcRect/>
          <a:stretch>
            <a:fillRect/>
          </a:stretch>
        </p:blipFill>
        <p:spPr>
          <a:xfrm>
            <a:off x="0" y="0"/>
            <a:ext cx="9144000" cy="6858000"/>
          </a:xfrm>
          <a:prstGeom prst="rect">
            <a:avLst/>
          </a:prstGeom>
          <a:ln>
            <a:noFill/>
            <a:prstDash/>
          </a:ln>
        </p:spPr>
      </p:pic>
    </p:spTree>
    <p:extLst>
      <p:ext uri="{BB962C8B-B14F-4D97-AF65-F5344CB8AC3E}">
        <p14:creationId xmlns:p14="http://schemas.microsoft.com/office/powerpoint/2010/main" val="1823387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a:bodyPr>
          <a:lstStyle/>
          <a:p>
            <a:endParaRPr lang="es-MX" dirty="0"/>
          </a:p>
        </p:txBody>
      </p:sp>
      <p:pic>
        <p:nvPicPr>
          <p:cNvPr id="3" name="gráficos6"/>
          <p:cNvPicPr/>
          <p:nvPr/>
        </p:nvPicPr>
        <p:blipFill>
          <a:blip r:link="rId2">
            <a:lum/>
            <a:alphaModFix/>
          </a:blip>
          <a:srcRect/>
          <a:stretch>
            <a:fillRect/>
          </a:stretch>
        </p:blipFill>
        <p:spPr>
          <a:xfrm>
            <a:off x="0" y="0"/>
            <a:ext cx="9144000" cy="6858000"/>
          </a:xfrm>
          <a:prstGeom prst="rect">
            <a:avLst/>
          </a:prstGeom>
          <a:ln>
            <a:noFill/>
            <a:prstDash/>
          </a:ln>
        </p:spPr>
      </p:pic>
    </p:spTree>
    <p:extLst>
      <p:ext uri="{BB962C8B-B14F-4D97-AF65-F5344CB8AC3E}">
        <p14:creationId xmlns:p14="http://schemas.microsoft.com/office/powerpoint/2010/main" val="2681561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a:bodyPr>
          <a:lstStyle/>
          <a:p>
            <a:r>
              <a:rPr lang="es-MX" sz="4000" b="1" dirty="0"/>
              <a:t>LABIO LEPORINO</a:t>
            </a:r>
            <a:r>
              <a:rPr lang="es-MX" sz="4000" dirty="0"/>
              <a:t/>
            </a:r>
            <a:br>
              <a:rPr lang="es-MX" sz="4000" dirty="0"/>
            </a:br>
            <a:r>
              <a:rPr lang="es-MX" sz="4000" dirty="0"/>
              <a:t>El labio leporino es una ano </a:t>
            </a:r>
            <a:r>
              <a:rPr lang="es-MX" sz="4000" dirty="0" err="1"/>
              <a:t>malía</a:t>
            </a:r>
            <a:r>
              <a:rPr lang="es-MX" sz="4000" dirty="0"/>
              <a:t> en la que el labio no se forma completamente durante el desarrollo fetal. El grado del labio leporino puede variar enormemente, desde leve (muesca del labio) hasta severo (gran abertura desde el labio hasta la nariz). </a:t>
            </a:r>
            <a:br>
              <a:rPr lang="es-MX" sz="4000" dirty="0"/>
            </a:br>
            <a:r>
              <a:rPr lang="es-MX" sz="4000" dirty="0"/>
              <a:t/>
            </a:r>
            <a:br>
              <a:rPr lang="es-MX" sz="4000" dirty="0"/>
            </a:br>
            <a:endParaRPr lang="es-MX" dirty="0"/>
          </a:p>
        </p:txBody>
      </p:sp>
    </p:spTree>
    <p:extLst>
      <p:ext uri="{BB962C8B-B14F-4D97-AF65-F5344CB8AC3E}">
        <p14:creationId xmlns:p14="http://schemas.microsoft.com/office/powerpoint/2010/main" val="4220290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fontScale="90000"/>
          </a:bodyPr>
          <a:lstStyle/>
          <a:p>
            <a:r>
              <a:rPr lang="es-MX" sz="4000" dirty="0" smtClean="0"/>
              <a:t>El labio leporino recibe distintos nombres según su ubicación y el grado de compromiso del labio. Una hendidura en un lado del labio que no se extiende hasta la nariz se denomina unilateral incompleta. Una hendidura en un lado del labio que se extiende hasta la nariz se denomina unilateral completa. Una hendidura que compromete ambos lados del labio y que se extiende y compromete la nariz se denomina bilateral completa.</a:t>
            </a:r>
            <a:r>
              <a:rPr lang="es-MX" dirty="0" smtClean="0"/>
              <a:t/>
            </a:r>
            <a:br>
              <a:rPr lang="es-MX" dirty="0" smtClean="0"/>
            </a:br>
            <a:endParaRPr lang="es-MX" dirty="0"/>
          </a:p>
        </p:txBody>
      </p:sp>
    </p:spTree>
    <p:extLst>
      <p:ext uri="{BB962C8B-B14F-4D97-AF65-F5344CB8AC3E}">
        <p14:creationId xmlns:p14="http://schemas.microsoft.com/office/powerpoint/2010/main" val="3698160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lstStyle/>
          <a:p>
            <a:endParaRPr lang="es-MX" dirty="0"/>
          </a:p>
        </p:txBody>
      </p:sp>
      <p:pic>
        <p:nvPicPr>
          <p:cNvPr id="3" name="gráficos8"/>
          <p:cNvPicPr/>
          <p:nvPr/>
        </p:nvPicPr>
        <p:blipFill>
          <a:blip r:link="rId2">
            <a:lum/>
            <a:alphaModFix/>
          </a:blip>
          <a:srcRect/>
          <a:stretch>
            <a:fillRect/>
          </a:stretch>
        </p:blipFill>
        <p:spPr>
          <a:xfrm>
            <a:off x="0" y="0"/>
            <a:ext cx="9144000" cy="6858000"/>
          </a:xfrm>
          <a:prstGeom prst="rect">
            <a:avLst/>
          </a:prstGeom>
          <a:ln>
            <a:noFill/>
            <a:prstDash/>
          </a:ln>
        </p:spPr>
      </p:pic>
    </p:spTree>
    <p:extLst>
      <p:ext uri="{BB962C8B-B14F-4D97-AF65-F5344CB8AC3E}">
        <p14:creationId xmlns:p14="http://schemas.microsoft.com/office/powerpoint/2010/main" val="4014342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lstStyle/>
          <a:p>
            <a:r>
              <a:rPr lang="es-MX" b="1" dirty="0"/>
              <a:t>MUCOSITIS</a:t>
            </a:r>
            <a:r>
              <a:rPr lang="es-MX" dirty="0"/>
              <a:t/>
            </a:r>
            <a:br>
              <a:rPr lang="es-MX" dirty="0"/>
            </a:br>
            <a:r>
              <a:rPr lang="es-MX" b="1" dirty="0"/>
              <a:t>DEFINICIÓN</a:t>
            </a:r>
            <a:r>
              <a:rPr lang="es-MX" dirty="0"/>
              <a:t/>
            </a:r>
            <a:br>
              <a:rPr lang="es-MX" dirty="0"/>
            </a:br>
            <a:r>
              <a:rPr lang="es-MX" dirty="0"/>
              <a:t>Es la hinchazón, irritación y ulceración de las células mucosas que revisten el tracto digestivo. Puede desarrollarse desde la boca hasta el ano</a:t>
            </a:r>
            <a:br>
              <a:rPr lang="es-MX" dirty="0"/>
            </a:br>
            <a:endParaRPr lang="es-MX" dirty="0"/>
          </a:p>
        </p:txBody>
      </p:sp>
    </p:spTree>
    <p:extLst>
      <p:ext uri="{BB962C8B-B14F-4D97-AF65-F5344CB8AC3E}">
        <p14:creationId xmlns:p14="http://schemas.microsoft.com/office/powerpoint/2010/main" val="24528860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105</Words>
  <Application>Microsoft Office PowerPoint</Application>
  <PresentationFormat>Presentación en pantalla (4:3)</PresentationFormat>
  <Paragraphs>18</Paragraphs>
  <Slides>29</Slides>
  <Notes>0</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Tema de Office</vt:lpstr>
      <vt:lpstr>Presentación de PowerPoint</vt:lpstr>
      <vt:lpstr>ANQUILOSIS DEFINICIon  La anquilosis temporo-mandibular, es la fusión ósea, fibrosa o cartilaginosa de las superficies que conforman la articulación: cavidad glenoidea del temporal-cóndilo mandibular. La anquilosis puede presentarse en periodo de crecimiento o después de completado este, afectando la función mandibular y en ocasiones estética facial. Los daños que se pueden presentar en esta patología no son solo funcionales o estéticos si no también psicológicos. </vt:lpstr>
      <vt:lpstr>ETIOLOGIA Su causa puede ser una infección previa o una hemartrosis, producida por traumatismo, por degeneración articular, o por cirugía. En la anquilosis ósea no hay movimiento mandibular y en la fibrosa, los movimientos de apertura están limitados y los excéntricos totalmente abolidos. </vt:lpstr>
      <vt:lpstr> </vt:lpstr>
      <vt:lpstr>Presentación de PowerPoint</vt:lpstr>
      <vt:lpstr>LABIO LEPORINO El labio leporino es una ano malía en la que el labio no se forma completamente durante el desarrollo fetal. El grado del labio leporino puede variar enormemente, desde leve (muesca del labio) hasta severo (gran abertura desde el labio hasta la nariz).   </vt:lpstr>
      <vt:lpstr>El labio leporino recibe distintos nombres según su ubicación y el grado de compromiso del labio. Una hendidura en un lado del labio que no se extiende hasta la nariz se denomina unilateral incompleta. Una hendidura en un lado del labio que se extiende hasta la nariz se denomina unilateral completa. Una hendidura que compromete ambos lados del labio y que se extiende y compromete la nariz se denomina bilateral completa. </vt:lpstr>
      <vt:lpstr>Presentación de PowerPoint</vt:lpstr>
      <vt:lpstr>MUCOSITIS DEFINICIÓN Es la hinchazón, irritación y ulceración de las células mucosas que revisten el tracto digestivo. Puede desarrollarse desde la boca hasta el ano </vt:lpstr>
      <vt:lpstr>Presentación de PowerPoint</vt:lpstr>
      <vt:lpstr>NEUMONÍA POR MYCOPLASMA PNEUMONIAE DEFINICIÓN Es una enfermedad respiratoria (pulmonar) causada por una bacteria llamada mycoplasma pneumoniae. ETIOLOGÍA Generalmente se presenta en niños mayores y adultos. Las personas más propensas a adquirir esta enfermedad son aquellas que tienen contacto o que son más cercanas a áreas concurridas como escuelas y hogares de personas abandonadas. En muchas ocasiones no se pueden identificar los factores de riesgo o las causas de esta enfermedad. </vt:lpstr>
      <vt:lpstr>Presentación de PowerPoint</vt:lpstr>
      <vt:lpstr>DEFINICIÓN La gingivitis esuna forma de enfermedad periodontal que se presenta cuandouna inflamacióne infeccióndestruyen el tejido de soporte de los dientes,incluyendo la gingiva (encías), los ligamentos periodontales ylos alvéolos dentales (hueso alveolar). Las encías inflamadas duelen, se hinchan y sangran fácilmente. La gingivitis es una dolencia muy frecuente y puede aparecer en cualquier momento tras el desarrollo de la dentición. </vt:lpstr>
      <vt:lpstr>Presentación de PowerPoint</vt:lpstr>
      <vt:lpstr>LA GINGIVITIS DESCAMATIVA Es un proceso poco conocido y doloroso que afecta con frecuencia a las mujeres en la posmenopáusica. En esta enfermedad, las capas externas de las encías se separan del tejido subyacente, dejando al descubierto las terminaciones nerviosas. Las encías se vuelven tan frágiles que esas capas se pueden desprender al frotarlas con un algodón o con el estímulo de aire de una jeringa odontológica. </vt:lpstr>
      <vt:lpstr>Presentación de PowerPoint</vt:lpstr>
      <vt:lpstr>LA GINGIVITIS DE LA LEUCEMIA Es la primera manifestación de la enfermedad en casi el 25 por ciento de los niños afectados de leucemia. Una infiltración de células de leucemia dentro de las encías causa la gingivitis, que empeora a causa de la incapacidad del sistema inmunológico para combatir la infección. Las encías enrojecen y sangran con facilidad. A menudo, la hemorragia persiste durante varios minutos, dado que la sangre no coagula con normalidad en los afectados de leucemia.</vt:lpstr>
      <vt:lpstr>Presentación de PowerPoint</vt:lpstr>
      <vt:lpstr>DEFINICIÓN La enfermedad de las trincheras (infección de Vincent, gingivitis ulcerosa necrosante aguda) es una infección dolorosa, no contagiosa, de las encías que causa dolor, fiebre y cansancio.  El término enfermedad de las trincheras proviene de la Primera Guerra Mundial, cuando muchos soldados en las trincheras contraían la infección. La escasa higiene bucal suele contribuir al desarrollo de la infección, lo mismo que el estrés físico o emocional, una dieta escasa o debida a que se duerme poco. La infección se presenta muy a menudo en personas con gingivitis simples, enfrentadas a un problema que les produce tensión nerviosa como, por ejemplo, los exámenes de estudios o el cambio de trabajo. Este proceso es más frecuente en los fumadores que en los no fumadores. </vt:lpstr>
      <vt:lpstr>Presentación de PowerPoint</vt:lpstr>
      <vt:lpstr>PERIODONTITIS  DEFINICIÓN La periodontitis (piorrea) aparece cuando la gingivitis se propaga a las estructuras que sostienen el diente, es una de las causas principales del desprendimiento de los dientes en los adultos y es la principal en las personas de mayor edad. </vt:lpstr>
      <vt:lpstr>PERIODONTITIS LIGERA: Si la gingivitis no es tratada, puede progresar hacia una periodontitis. En esta etapa ligera del mal, la enfermedad periodontal empieza a destruir el hueso y el tejido que sostienen a los dientes. PERIODONTITIS MODERADA A AVANZADA: La periodontitis moderada a avanzada se desarrolla si las primeras etapas de la enfermedad pasan desatendidas. Esta es la forma más avanzada de la enfermedad en donde ocurre una extensa pérdida de hueso y tejido. </vt:lpstr>
      <vt:lpstr> PERIODONTITIS JUVENIL: La periodontitis juvenil localizada (PJL) ocurre en adolescentes y se caracteriza por la rápida pérdida del hueso alrededor de los dientes permanentes. De manera irónica, los jóvenes con PJL forman muy poca placa dental o sarro. La periodontitis juvenil generalizada es considerada, por lo general, una enfermedad de adultos jóvenes, aunque puede iniciarse cerca de la pubertad. Se caracteriza por inflamación marcada y fuerte acumulación de placa y sarro. Las bolsas se pueden formar alrededor de los dientes afectados, llenándose de infección. Si no es tratada oportunamente, la infección puede conducir a la pérdida de hueso, lo que hace que los dientes se aflojen.  . </vt:lpstr>
      <vt:lpstr>Presentación de PowerPoint</vt:lpstr>
      <vt:lpstr>HIPERPLASIA CONDILAR DEFINICIÓN Es una alteración que se caracteriza por el crecimiento excesivo y progresivo que afecta el cóndilo, cuello, cuerpo y la rama mandibular. Es una enfermedad auto limitante y deformante, porque el crecimiento es desproporcionado desde antes de terminar el crecimiento general del individuo y continúa cuando aquel ha concluido.</vt:lpstr>
      <vt:lpstr>Presentación de PowerPoint</vt:lpstr>
      <vt:lpstr>PARALISIS FACIAL DE BELL DEFINICIÓN La parálisis de Bell es un episodio de debilidad o parálisis de los músculos faciales sin explicación, el cual comienza repentinamente y empeora de tres a cinco días. Esta condición resulta del daño del 7º nervio craneal (facial), usualmente el dolor o malestar se produce en un lado de la cara y de la cabeza. </vt:lpstr>
      <vt:lpstr> </vt:lpstr>
      <vt:lpstr>PARALISIS FACIAL PERIFERICA DEFINICION Parálisis: Es una pérdida o disminución de los movimientos que se dan en una o varias partes del cuerpo, producidas por la infección propia del músculo o bien por causas neurológicas.  Nervio facial: Es un nervio motor que emite una raíz sensitiva, el intermediario de Wrisberg, por lo tanto es un nervio mixto. </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Valued Acer Customer</dc:creator>
  <cp:lastModifiedBy>Valued Acer Customer</cp:lastModifiedBy>
  <cp:revision>7</cp:revision>
  <dcterms:created xsi:type="dcterms:W3CDTF">2012-05-02T21:54:47Z</dcterms:created>
  <dcterms:modified xsi:type="dcterms:W3CDTF">2012-05-03T01:46:44Z</dcterms:modified>
</cp:coreProperties>
</file>