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0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D1966EE-9C7C-40C9-93D1-12323624B713}" type="datetimeFigureOut">
              <a:rPr lang="es-MX" smtClean="0"/>
              <a:pPr/>
              <a:t>01/10/2014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AE1ABBC-BDC9-4ABD-9710-6FFD17CF8A1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707904" y="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Epidemiologia</a:t>
            </a:r>
            <a:r>
              <a:rPr lang="es-MX" dirty="0" smtClean="0"/>
              <a:t> </a:t>
            </a:r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4572000" y="2606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67544" y="476672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467544" y="47667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2771800" y="47667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4283968" y="47667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0" y="692696"/>
            <a:ext cx="219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1500-2000 A.C</a:t>
            </a:r>
          </a:p>
          <a:p>
            <a:r>
              <a:rPr lang="es-MX" sz="1000" dirty="0" smtClean="0"/>
              <a:t>Rollo del mar muerto y </a:t>
            </a:r>
            <a:r>
              <a:rPr lang="es-MX" sz="1000" dirty="0" err="1" smtClean="0"/>
              <a:t>papiras</a:t>
            </a:r>
            <a:r>
              <a:rPr lang="es-MX" sz="1000" dirty="0" smtClean="0"/>
              <a:t> de </a:t>
            </a:r>
            <a:r>
              <a:rPr lang="es-MX" sz="1000" dirty="0" err="1" smtClean="0"/>
              <a:t>ebers</a:t>
            </a:r>
            <a:r>
              <a:rPr lang="es-MX" sz="1000" dirty="0" smtClean="0"/>
              <a:t> </a:t>
            </a:r>
          </a:p>
          <a:p>
            <a:r>
              <a:rPr lang="es-MX" sz="1000" dirty="0" smtClean="0"/>
              <a:t>Primer  </a:t>
            </a:r>
            <a:r>
              <a:rPr lang="es-MX" sz="1000" dirty="0" err="1" smtClean="0"/>
              <a:t>Codigo</a:t>
            </a:r>
            <a:r>
              <a:rPr lang="es-MX" sz="1000" dirty="0" smtClean="0"/>
              <a:t> de higiene </a:t>
            </a:r>
            <a:endParaRPr lang="es-MX" sz="10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051720" y="620688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400-600</a:t>
            </a:r>
          </a:p>
          <a:p>
            <a:r>
              <a:rPr lang="es-MX" sz="1000" dirty="0" smtClean="0"/>
              <a:t>reinado del emperador </a:t>
            </a:r>
            <a:r>
              <a:rPr lang="es-MX" sz="1000" dirty="0" err="1" smtClean="0"/>
              <a:t>justinianos</a:t>
            </a:r>
            <a:r>
              <a:rPr lang="es-MX" sz="1000" dirty="0" smtClean="0"/>
              <a:t> </a:t>
            </a:r>
          </a:p>
          <a:p>
            <a:r>
              <a:rPr lang="es-MX" sz="1000" dirty="0" smtClean="0"/>
              <a:t>La plaga que azoto al mundo recibió el nombre de epidemia  </a:t>
            </a:r>
            <a:endParaRPr lang="es-MX" sz="1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707904" y="692696"/>
            <a:ext cx="172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385-460 A.C</a:t>
            </a:r>
            <a:br>
              <a:rPr lang="es-MX" sz="1000" dirty="0" smtClean="0"/>
            </a:br>
            <a:r>
              <a:rPr lang="es-MX" sz="1000" dirty="0" smtClean="0"/>
              <a:t>Hipócrates uso los termino de epidémico y endémico para referirse a  los padecimientos </a:t>
            </a:r>
            <a:endParaRPr lang="es-MX" sz="1000" dirty="0"/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6156176" y="47667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364088" y="620688"/>
            <a:ext cx="20882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1301D.C</a:t>
            </a:r>
          </a:p>
          <a:p>
            <a:r>
              <a:rPr lang="es-MX" sz="1000" dirty="0" err="1" smtClean="0"/>
              <a:t>Aceptacion</a:t>
            </a:r>
            <a:r>
              <a:rPr lang="es-MX" sz="1000" dirty="0" smtClean="0"/>
              <a:t> universal de epidemia, infección y contagio </a:t>
            </a:r>
          </a:p>
          <a:p>
            <a:r>
              <a:rPr lang="es-MX" sz="1000" dirty="0" smtClean="0"/>
              <a:t>Según </a:t>
            </a:r>
            <a:r>
              <a:rPr lang="es-MX" sz="1000" dirty="0" err="1" smtClean="0"/>
              <a:t>winslow</a:t>
            </a:r>
            <a:r>
              <a:rPr lang="es-MX" sz="1000" dirty="0" smtClean="0"/>
              <a:t> se debió a la aparición de la epidemia de peste </a:t>
            </a:r>
            <a:r>
              <a:rPr lang="es-MX" sz="1000" dirty="0" err="1" smtClean="0"/>
              <a:t>bubonica</a:t>
            </a:r>
            <a:r>
              <a:rPr lang="es-MX" sz="1000" dirty="0" smtClean="0"/>
              <a:t> en Europa </a:t>
            </a:r>
            <a:endParaRPr lang="es-MX" sz="1000" dirty="0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8820472" y="47667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7308304" y="548680"/>
            <a:ext cx="1835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1550 D.C</a:t>
            </a:r>
          </a:p>
          <a:p>
            <a:r>
              <a:rPr lang="es-MX" sz="1000" dirty="0" err="1" smtClean="0"/>
              <a:t>Girolamo</a:t>
            </a:r>
            <a:r>
              <a:rPr lang="es-MX" sz="1000" dirty="0" smtClean="0"/>
              <a:t> </a:t>
            </a:r>
            <a:r>
              <a:rPr lang="es-MX" sz="1000" dirty="0" err="1" smtClean="0"/>
              <a:t>fracastoro</a:t>
            </a:r>
            <a:endParaRPr lang="es-MX" sz="1000" dirty="0" smtClean="0"/>
          </a:p>
          <a:p>
            <a:r>
              <a:rPr lang="es-MX" sz="1000" dirty="0" smtClean="0"/>
              <a:t>Estableció el concepto de enfermedad  contagiosa y estableció 3 formas contagio directo por medio de </a:t>
            </a:r>
            <a:r>
              <a:rPr lang="es-MX" sz="1000" dirty="0" smtClean="0"/>
              <a:t>fómites </a:t>
            </a:r>
            <a:r>
              <a:rPr lang="es-MX" sz="1000" dirty="0" smtClean="0"/>
              <a:t>y inspiración de aire </a:t>
            </a:r>
            <a:endParaRPr lang="es-MX" sz="1000" dirty="0"/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8676456" y="16288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7559824" y="1916832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1580 D.C</a:t>
            </a:r>
          </a:p>
          <a:p>
            <a:r>
              <a:rPr lang="es-MX" sz="1000" dirty="0" smtClean="0"/>
              <a:t>Guillaume de  </a:t>
            </a:r>
            <a:r>
              <a:rPr lang="es-MX" sz="1000" dirty="0" err="1" smtClean="0"/>
              <a:t>barllou</a:t>
            </a:r>
            <a:endParaRPr lang="es-MX" sz="1000" dirty="0" smtClean="0"/>
          </a:p>
          <a:p>
            <a:r>
              <a:rPr lang="es-MX" sz="1000" dirty="0" smtClean="0"/>
              <a:t>Publico el libro “sobre epidemias” con contenido de  y peste </a:t>
            </a:r>
            <a:r>
              <a:rPr lang="es-MX" sz="1000" dirty="0" err="1" smtClean="0"/>
              <a:t>bubunica</a:t>
            </a:r>
            <a:r>
              <a:rPr lang="es-MX" sz="1000" dirty="0" smtClean="0"/>
              <a:t> y sus características y modo de contagio </a:t>
            </a:r>
            <a:endParaRPr lang="es-MX" sz="1000" dirty="0"/>
          </a:p>
        </p:txBody>
      </p:sp>
      <p:cxnSp>
        <p:nvCxnSpPr>
          <p:cNvPr id="44" name="43 Conector recto de flecha"/>
          <p:cNvCxnSpPr/>
          <p:nvPr/>
        </p:nvCxnSpPr>
        <p:spPr>
          <a:xfrm flipH="1">
            <a:off x="7308304" y="234888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5292080" y="1988840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1662 D.C </a:t>
            </a:r>
            <a:r>
              <a:rPr lang="es-MX" sz="1000" dirty="0" err="1" smtClean="0"/>
              <a:t>jhon</a:t>
            </a:r>
            <a:r>
              <a:rPr lang="es-MX" sz="1000" dirty="0" smtClean="0"/>
              <a:t> </a:t>
            </a:r>
            <a:r>
              <a:rPr lang="es-MX" sz="1000" dirty="0" err="1" smtClean="0"/>
              <a:t>graunt</a:t>
            </a:r>
            <a:endParaRPr lang="es-MX" sz="1000" dirty="0" smtClean="0"/>
          </a:p>
          <a:p>
            <a:r>
              <a:rPr lang="es-MX" sz="1000" dirty="0" smtClean="0"/>
              <a:t>1650-1670 </a:t>
            </a:r>
            <a:r>
              <a:rPr lang="es-MX" sz="1000" dirty="0" err="1" smtClean="0"/>
              <a:t>thomas</a:t>
            </a:r>
            <a:r>
              <a:rPr lang="es-MX" sz="1000" dirty="0" smtClean="0"/>
              <a:t> </a:t>
            </a:r>
            <a:r>
              <a:rPr lang="es-MX" sz="1000" dirty="0" err="1" smtClean="0"/>
              <a:t>sydenham</a:t>
            </a:r>
            <a:endParaRPr lang="es-MX" sz="1000" dirty="0" smtClean="0"/>
          </a:p>
          <a:p>
            <a:r>
              <a:rPr lang="es-MX" sz="1000" dirty="0" smtClean="0"/>
              <a:t>Thomas hace descripciones clínica de </a:t>
            </a:r>
            <a:r>
              <a:rPr lang="es-MX" sz="1000" dirty="0" err="1" smtClean="0"/>
              <a:t>disentria</a:t>
            </a:r>
            <a:r>
              <a:rPr lang="es-MX" sz="1000" dirty="0" smtClean="0"/>
              <a:t> malaria viruela etc. </a:t>
            </a:r>
            <a:r>
              <a:rPr lang="es-MX" sz="1000" dirty="0" err="1" smtClean="0"/>
              <a:t>Jhon</a:t>
            </a:r>
            <a:r>
              <a:rPr lang="es-MX" sz="1000" dirty="0" smtClean="0"/>
              <a:t> analizo semanal de hacimientos y muertes  en Londres</a:t>
            </a:r>
            <a:endParaRPr lang="es-MX" sz="1000" dirty="0"/>
          </a:p>
        </p:txBody>
      </p:sp>
      <p:cxnSp>
        <p:nvCxnSpPr>
          <p:cNvPr id="47" name="46 Conector recto de flecha"/>
          <p:cNvCxnSpPr/>
          <p:nvPr/>
        </p:nvCxnSpPr>
        <p:spPr>
          <a:xfrm flipH="1">
            <a:off x="4932040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3059832" y="1988840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1710 D.C </a:t>
            </a:r>
            <a:r>
              <a:rPr lang="es-MX" sz="1000" dirty="0" err="1" smtClean="0"/>
              <a:t>jhon</a:t>
            </a:r>
            <a:r>
              <a:rPr lang="es-MX" sz="1000" dirty="0" smtClean="0"/>
              <a:t> </a:t>
            </a:r>
            <a:r>
              <a:rPr lang="es-MX" sz="1000" dirty="0" err="1" smtClean="0"/>
              <a:t>arbuthnot</a:t>
            </a:r>
            <a:endParaRPr lang="es-MX" sz="1000" dirty="0" smtClean="0"/>
          </a:p>
          <a:p>
            <a:r>
              <a:rPr lang="es-MX" sz="1000" dirty="0" smtClean="0"/>
              <a:t>1747 D.C james </a:t>
            </a:r>
            <a:r>
              <a:rPr lang="es-MX" sz="1000" dirty="0" err="1" smtClean="0"/>
              <a:t>lind</a:t>
            </a:r>
            <a:r>
              <a:rPr lang="es-MX" sz="1000" dirty="0" smtClean="0"/>
              <a:t> </a:t>
            </a:r>
          </a:p>
          <a:p>
            <a:r>
              <a:rPr lang="es-MX" sz="1000" dirty="0" err="1" smtClean="0"/>
              <a:t>Arbuthnot</a:t>
            </a:r>
            <a:r>
              <a:rPr lang="es-MX" sz="1000" dirty="0" smtClean="0"/>
              <a:t> demostró el nacimiento entre hombres y mujeres </a:t>
            </a:r>
          </a:p>
          <a:p>
            <a:r>
              <a:rPr lang="es-MX" sz="1000" dirty="0" err="1" smtClean="0"/>
              <a:t>Lind</a:t>
            </a:r>
            <a:r>
              <a:rPr lang="es-MX" sz="1000" dirty="0" smtClean="0"/>
              <a:t> enumera las estadísticas de etiología del </a:t>
            </a:r>
            <a:r>
              <a:rPr lang="es-MX" sz="1000" dirty="0" err="1" smtClean="0"/>
              <a:t>escorbouto</a:t>
            </a:r>
            <a:endParaRPr lang="es-MX" sz="1000" dirty="0"/>
          </a:p>
        </p:txBody>
      </p:sp>
      <p:cxnSp>
        <p:nvCxnSpPr>
          <p:cNvPr id="50" name="49 Conector recto de flecha"/>
          <p:cNvCxnSpPr/>
          <p:nvPr/>
        </p:nvCxnSpPr>
        <p:spPr>
          <a:xfrm flipH="1">
            <a:off x="2555776" y="242088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323528" y="1844824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1760 D.C </a:t>
            </a:r>
            <a:r>
              <a:rPr lang="es-MX" sz="1000" dirty="0" err="1" smtClean="0"/>
              <a:t>daniel</a:t>
            </a:r>
            <a:r>
              <a:rPr lang="es-MX" sz="1000" dirty="0" smtClean="0"/>
              <a:t> </a:t>
            </a:r>
            <a:r>
              <a:rPr lang="es-MX" sz="1000" dirty="0" err="1" smtClean="0"/>
              <a:t>bernoulli</a:t>
            </a:r>
            <a:endParaRPr lang="es-MX" sz="1000" dirty="0" smtClean="0"/>
          </a:p>
          <a:p>
            <a:r>
              <a:rPr lang="es-MX" sz="1000" dirty="0" smtClean="0"/>
              <a:t>1765 </a:t>
            </a:r>
            <a:r>
              <a:rPr lang="es-MX" sz="1000" dirty="0" err="1" smtClean="0"/>
              <a:t>johann</a:t>
            </a:r>
            <a:r>
              <a:rPr lang="es-MX" sz="1000" dirty="0" smtClean="0"/>
              <a:t> h. </a:t>
            </a:r>
            <a:r>
              <a:rPr lang="es-MX" sz="1000" dirty="0" err="1" smtClean="0"/>
              <a:t>lambert</a:t>
            </a:r>
            <a:endParaRPr lang="es-MX" sz="1000" dirty="0" smtClean="0"/>
          </a:p>
          <a:p>
            <a:r>
              <a:rPr lang="es-MX" sz="1000" dirty="0" err="1" smtClean="0"/>
              <a:t>Bernoulli</a:t>
            </a:r>
            <a:r>
              <a:rPr lang="es-MX" sz="1000" dirty="0" smtClean="0"/>
              <a:t> realizo un trabajo que concluye la protección para la viruela,laimbert inicio la búsqueda entre mortalidad ,volumen de nacimiento y duración de vida </a:t>
            </a:r>
            <a:endParaRPr lang="es-MX" sz="1000" dirty="0"/>
          </a:p>
        </p:txBody>
      </p:sp>
      <p:cxnSp>
        <p:nvCxnSpPr>
          <p:cNvPr id="57" name="56 Conector recto de flecha"/>
          <p:cNvCxnSpPr/>
          <p:nvPr/>
        </p:nvCxnSpPr>
        <p:spPr>
          <a:xfrm>
            <a:off x="971600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0" y="3429000"/>
            <a:ext cx="20517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1830 D.C </a:t>
            </a:r>
            <a:r>
              <a:rPr lang="es-MX" sz="1000" dirty="0" err="1" smtClean="0"/>
              <a:t>pierre</a:t>
            </a:r>
            <a:r>
              <a:rPr lang="es-MX" sz="1000" dirty="0" smtClean="0"/>
              <a:t> </a:t>
            </a:r>
            <a:r>
              <a:rPr lang="es-MX" sz="1000" dirty="0" err="1" smtClean="0"/>
              <a:t>chorles</a:t>
            </a:r>
            <a:r>
              <a:rPr lang="es-MX" sz="1000" dirty="0" smtClean="0"/>
              <a:t> </a:t>
            </a:r>
            <a:r>
              <a:rPr lang="es-MX" sz="1000" dirty="0" err="1" smtClean="0"/>
              <a:t>alexander</a:t>
            </a:r>
            <a:r>
              <a:rPr lang="es-MX" sz="1000" dirty="0" smtClean="0"/>
              <a:t> </a:t>
            </a:r>
          </a:p>
          <a:p>
            <a:r>
              <a:rPr lang="es-MX" sz="1000" dirty="0" smtClean="0"/>
              <a:t>1837 D.C </a:t>
            </a:r>
            <a:r>
              <a:rPr lang="es-MX" sz="1000" dirty="0" err="1" smtClean="0"/>
              <a:t>william</a:t>
            </a:r>
            <a:r>
              <a:rPr lang="es-MX" sz="1000" dirty="0" smtClean="0"/>
              <a:t> </a:t>
            </a:r>
            <a:r>
              <a:rPr lang="es-MX" sz="1000" dirty="0" err="1" smtClean="0"/>
              <a:t>farr</a:t>
            </a:r>
            <a:endParaRPr lang="es-MX" sz="1000" dirty="0" smtClean="0"/>
          </a:p>
          <a:p>
            <a:r>
              <a:rPr lang="es-MX" sz="1000" dirty="0" smtClean="0"/>
              <a:t>1846 D.C P.L </a:t>
            </a:r>
            <a:r>
              <a:rPr lang="es-MX" sz="1000" dirty="0" err="1" smtClean="0"/>
              <a:t>panum</a:t>
            </a:r>
            <a:r>
              <a:rPr lang="es-MX" sz="1000" dirty="0" smtClean="0"/>
              <a:t> </a:t>
            </a:r>
          </a:p>
          <a:p>
            <a:r>
              <a:rPr lang="es-MX" sz="1000" dirty="0" smtClean="0"/>
              <a:t>Charles </a:t>
            </a:r>
            <a:r>
              <a:rPr lang="es-MX" sz="1000" dirty="0" err="1" smtClean="0"/>
              <a:t>demostron</a:t>
            </a:r>
            <a:r>
              <a:rPr lang="es-MX" sz="1000" dirty="0" smtClean="0"/>
              <a:t> que la tuberculosis no se transmite hereditariamente </a:t>
            </a:r>
          </a:p>
          <a:p>
            <a:r>
              <a:rPr lang="es-MX" sz="1000" dirty="0" err="1" smtClean="0"/>
              <a:t>Farr</a:t>
            </a:r>
            <a:r>
              <a:rPr lang="es-MX" sz="1000" dirty="0" smtClean="0"/>
              <a:t> publica “un instrumento capaz de medir la frecuencia</a:t>
            </a:r>
          </a:p>
          <a:p>
            <a:r>
              <a:rPr lang="es-MX" sz="1000" dirty="0" smtClean="0"/>
              <a:t> y duración relativa de las enfermedades “</a:t>
            </a:r>
          </a:p>
          <a:p>
            <a:r>
              <a:rPr lang="es-MX" sz="1000" dirty="0" err="1" smtClean="0"/>
              <a:t>Panum</a:t>
            </a:r>
            <a:r>
              <a:rPr lang="es-MX" sz="1000" dirty="0" smtClean="0"/>
              <a:t> investigo sobre el contagio del sarampión </a:t>
            </a:r>
            <a:endParaRPr lang="es-MX" sz="1000" dirty="0"/>
          </a:p>
        </p:txBody>
      </p:sp>
      <p:cxnSp>
        <p:nvCxnSpPr>
          <p:cNvPr id="60" name="59 Conector recto de flecha"/>
          <p:cNvCxnSpPr/>
          <p:nvPr/>
        </p:nvCxnSpPr>
        <p:spPr>
          <a:xfrm>
            <a:off x="1691680" y="39330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>
            <a:off x="2051720" y="3429000"/>
            <a:ext cx="1440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1854 D.C </a:t>
            </a:r>
            <a:r>
              <a:rPr lang="es-MX" sz="1000" dirty="0" err="1" smtClean="0"/>
              <a:t>john</a:t>
            </a:r>
            <a:r>
              <a:rPr lang="es-MX" sz="1000" dirty="0" smtClean="0"/>
              <a:t> </a:t>
            </a:r>
            <a:r>
              <a:rPr lang="es-MX" sz="1000" dirty="0" err="1" smtClean="0"/>
              <a:t>snow</a:t>
            </a:r>
            <a:endParaRPr lang="es-MX" sz="1000" dirty="0" smtClean="0"/>
          </a:p>
          <a:p>
            <a:r>
              <a:rPr lang="es-MX" sz="1000" dirty="0" smtClean="0"/>
              <a:t>1857 D.C </a:t>
            </a:r>
            <a:r>
              <a:rPr lang="es-MX" sz="1000" dirty="0" err="1" smtClean="0"/>
              <a:t>william</a:t>
            </a:r>
            <a:r>
              <a:rPr lang="es-MX" sz="1000" dirty="0" smtClean="0"/>
              <a:t> </a:t>
            </a:r>
            <a:r>
              <a:rPr lang="es-MX" sz="1000" dirty="0" err="1" smtClean="0"/>
              <a:t>budd</a:t>
            </a:r>
            <a:endParaRPr lang="es-MX" sz="1000" dirty="0" smtClean="0"/>
          </a:p>
          <a:p>
            <a:r>
              <a:rPr lang="es-MX" sz="1000" dirty="0" err="1" smtClean="0"/>
              <a:t>Swon</a:t>
            </a:r>
            <a:r>
              <a:rPr lang="es-MX" sz="1000" dirty="0" smtClean="0"/>
              <a:t> investiga sobre el modo de transmisión de cólera y </a:t>
            </a:r>
            <a:r>
              <a:rPr lang="es-MX" sz="1000" dirty="0" err="1" smtClean="0"/>
              <a:t>budd</a:t>
            </a:r>
            <a:r>
              <a:rPr lang="es-MX" sz="1000" dirty="0" smtClean="0"/>
              <a:t> finaliza su investigación cobre la fiebre y tifoide</a:t>
            </a:r>
            <a:r>
              <a:rPr lang="es-MX" sz="1000" dirty="0"/>
              <a:t>a</a:t>
            </a:r>
          </a:p>
        </p:txBody>
      </p:sp>
      <p:cxnSp>
        <p:nvCxnSpPr>
          <p:cNvPr id="63" name="62 Conector recto de flecha"/>
          <p:cNvCxnSpPr/>
          <p:nvPr/>
        </p:nvCxnSpPr>
        <p:spPr>
          <a:xfrm>
            <a:off x="3419872" y="39330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3923928" y="3429000"/>
            <a:ext cx="1440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1914-1923 D.C </a:t>
            </a:r>
            <a:r>
              <a:rPr lang="es-MX" sz="1000" dirty="0" err="1" smtClean="0"/>
              <a:t>joseph</a:t>
            </a:r>
            <a:r>
              <a:rPr lang="es-MX" sz="1000" dirty="0" smtClean="0"/>
              <a:t> </a:t>
            </a:r>
            <a:r>
              <a:rPr lang="es-MX" sz="1000" dirty="0" err="1" smtClean="0"/>
              <a:t>goldberger</a:t>
            </a:r>
            <a:endParaRPr lang="es-MX" sz="1000" dirty="0" smtClean="0"/>
          </a:p>
          <a:p>
            <a:r>
              <a:rPr lang="es-MX" sz="1000" dirty="0" smtClean="0"/>
              <a:t>1941 D.C </a:t>
            </a:r>
            <a:r>
              <a:rPr lang="es-MX" sz="1000" dirty="0" err="1" smtClean="0"/>
              <a:t>major</a:t>
            </a:r>
            <a:r>
              <a:rPr lang="es-MX" sz="1000" dirty="0" smtClean="0"/>
              <a:t> </a:t>
            </a:r>
            <a:r>
              <a:rPr lang="es-MX" sz="1000" dirty="0" err="1" smtClean="0"/>
              <a:t>greenwood</a:t>
            </a:r>
            <a:endParaRPr lang="es-MX" sz="1000" dirty="0" smtClean="0"/>
          </a:p>
          <a:p>
            <a:r>
              <a:rPr lang="es-MX" sz="1000" dirty="0" err="1" smtClean="0"/>
              <a:t>Goldberger</a:t>
            </a:r>
            <a:r>
              <a:rPr lang="es-MX" sz="1000" dirty="0" smtClean="0"/>
              <a:t> demostró el contagio de la pelagra </a:t>
            </a:r>
          </a:p>
          <a:p>
            <a:r>
              <a:rPr lang="es-MX" sz="1000" dirty="0" err="1" smtClean="0"/>
              <a:t>Greenwood</a:t>
            </a:r>
            <a:r>
              <a:rPr lang="es-MX" sz="1000" dirty="0" smtClean="0"/>
              <a:t> define la epidemiologia como estudio de la enfermedad </a:t>
            </a:r>
            <a:endParaRPr lang="es-MX" sz="1000" dirty="0"/>
          </a:p>
        </p:txBody>
      </p:sp>
      <p:cxnSp>
        <p:nvCxnSpPr>
          <p:cNvPr id="66" name="65 Conector recto de flecha"/>
          <p:cNvCxnSpPr/>
          <p:nvPr/>
        </p:nvCxnSpPr>
        <p:spPr>
          <a:xfrm>
            <a:off x="5148064" y="39330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CuadroTexto"/>
          <p:cNvSpPr txBox="1"/>
          <p:nvPr/>
        </p:nvSpPr>
        <p:spPr>
          <a:xfrm>
            <a:off x="5580112" y="3429000"/>
            <a:ext cx="1800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1933 D.C </a:t>
            </a:r>
            <a:r>
              <a:rPr lang="es-MX" sz="1000" dirty="0" err="1" smtClean="0"/>
              <a:t>bigelow</a:t>
            </a:r>
            <a:r>
              <a:rPr lang="es-MX" sz="1000" dirty="0" smtClean="0"/>
              <a:t> y </a:t>
            </a:r>
            <a:r>
              <a:rPr lang="es-MX" sz="1000" dirty="0" err="1" smtClean="0"/>
              <a:t>lombad</a:t>
            </a:r>
            <a:endParaRPr lang="es-MX" sz="1000" dirty="0" smtClean="0"/>
          </a:p>
          <a:p>
            <a:r>
              <a:rPr lang="es-MX" sz="1000" dirty="0" smtClean="0"/>
              <a:t>1950 D.C </a:t>
            </a:r>
            <a:r>
              <a:rPr lang="es-MX" sz="1000" dirty="0" err="1" smtClean="0"/>
              <a:t>richard</a:t>
            </a:r>
            <a:r>
              <a:rPr lang="es-MX" sz="1000" dirty="0" smtClean="0"/>
              <a:t> </a:t>
            </a:r>
            <a:r>
              <a:rPr lang="es-MX" sz="1000" dirty="0" err="1" smtClean="0"/>
              <a:t>doll</a:t>
            </a:r>
            <a:r>
              <a:rPr lang="es-MX" sz="1000" dirty="0" smtClean="0"/>
              <a:t> y </a:t>
            </a:r>
            <a:r>
              <a:rPr lang="es-MX" sz="1000" dirty="0" err="1" smtClean="0"/>
              <a:t>austin</a:t>
            </a:r>
            <a:r>
              <a:rPr lang="es-MX" sz="1000" dirty="0" smtClean="0"/>
              <a:t> </a:t>
            </a:r>
            <a:r>
              <a:rPr lang="es-MX" sz="1000" dirty="0" err="1" smtClean="0"/>
              <a:t>bradford</a:t>
            </a:r>
            <a:endParaRPr lang="es-MX" sz="1000" dirty="0" smtClean="0"/>
          </a:p>
          <a:p>
            <a:r>
              <a:rPr lang="es-MX" sz="1000" dirty="0" err="1" smtClean="0"/>
              <a:t>Biegelow</a:t>
            </a:r>
            <a:r>
              <a:rPr lang="es-MX" sz="1000" dirty="0" smtClean="0"/>
              <a:t> y </a:t>
            </a:r>
            <a:r>
              <a:rPr lang="es-MX" sz="1000" dirty="0" err="1" smtClean="0"/>
              <a:t>lomband</a:t>
            </a:r>
            <a:r>
              <a:rPr lang="es-MX" sz="1000" dirty="0" smtClean="0"/>
              <a:t> investigaron sobre epidemiologia de cáncer </a:t>
            </a:r>
          </a:p>
          <a:p>
            <a:r>
              <a:rPr lang="es-MX" sz="1000" dirty="0" err="1" smtClean="0"/>
              <a:t>Doll</a:t>
            </a:r>
            <a:r>
              <a:rPr lang="es-MX" sz="1000" dirty="0" smtClean="0"/>
              <a:t> y </a:t>
            </a:r>
            <a:r>
              <a:rPr lang="es-MX" sz="1000" dirty="0" err="1" smtClean="0"/>
              <a:t>bradford</a:t>
            </a:r>
            <a:r>
              <a:rPr lang="es-MX" sz="1000" dirty="0" smtClean="0"/>
              <a:t> demostró que los fumadores tiene mas posibilidad de tener cáncer en bronquios </a:t>
            </a:r>
            <a:endParaRPr lang="es-MX" sz="1000" dirty="0"/>
          </a:p>
        </p:txBody>
      </p:sp>
      <p:cxnSp>
        <p:nvCxnSpPr>
          <p:cNvPr id="70" name="69 Conector recto de flecha"/>
          <p:cNvCxnSpPr/>
          <p:nvPr/>
        </p:nvCxnSpPr>
        <p:spPr>
          <a:xfrm>
            <a:off x="7236296" y="3861048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>
            <a:off x="7812360" y="3429000"/>
            <a:ext cx="11156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1970 D.C </a:t>
            </a:r>
            <a:r>
              <a:rPr lang="es-MX" sz="1000" dirty="0" err="1" smtClean="0"/>
              <a:t>brian</a:t>
            </a:r>
            <a:r>
              <a:rPr lang="es-MX" sz="1000" dirty="0" smtClean="0"/>
              <a:t> </a:t>
            </a:r>
            <a:r>
              <a:rPr lang="es-MX" sz="1000" dirty="0" err="1" smtClean="0"/>
              <a:t>macmohon</a:t>
            </a:r>
            <a:endParaRPr lang="es-MX" sz="1000" dirty="0" smtClean="0"/>
          </a:p>
          <a:p>
            <a:r>
              <a:rPr lang="es-MX" sz="1000" dirty="0" smtClean="0"/>
              <a:t>Formaliza un modelo llamado “red de causalidad </a:t>
            </a:r>
            <a:r>
              <a:rPr lang="es-MX" dirty="0" smtClean="0"/>
              <a:t>“</a:t>
            </a:r>
            <a:endParaRPr lang="es-MX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043608" y="5657671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La epidemiologia a lo largo de tiempo nos ha ayudado  a </a:t>
            </a:r>
            <a:r>
              <a:rPr lang="es-MX" sz="1200" dirty="0" smtClean="0"/>
              <a:t> </a:t>
            </a:r>
            <a:r>
              <a:rPr lang="es-MX" sz="1200" dirty="0" smtClean="0"/>
              <a:t>conocer enfermedades y patologías desde tiempos muy atrás  y  como prevenirlas , también  que es muy importante pasa la salud publica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145</TotalTime>
  <Words>367</Words>
  <Application>Microsoft Office PowerPoint</Application>
  <PresentationFormat>Presentación en pantalla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LaLo</dc:creator>
  <cp:lastModifiedBy>LaLo</cp:lastModifiedBy>
  <cp:revision>16</cp:revision>
  <dcterms:created xsi:type="dcterms:W3CDTF">2014-10-01T23:24:27Z</dcterms:created>
  <dcterms:modified xsi:type="dcterms:W3CDTF">2014-10-02T01:53:45Z</dcterms:modified>
</cp:coreProperties>
</file>