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1" r:id="rId2"/>
    <p:sldId id="262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B25"/>
    <a:srgbClr val="0C300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A1D59F6-6DD1-4989-AFDA-32D9BE354A75}" type="datetimeFigureOut">
              <a:rPr lang="es-MX" smtClean="0"/>
              <a:t>02/10/2011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7B5AFB5-8D27-4892-873A-E8512384A8F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D59F6-6DD1-4989-AFDA-32D9BE354A75}" type="datetimeFigureOut">
              <a:rPr lang="es-MX" smtClean="0"/>
              <a:t>02/10/2011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5AFB5-8D27-4892-873A-E8512384A8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A1D59F6-6DD1-4989-AFDA-32D9BE354A75}" type="datetimeFigureOut">
              <a:rPr lang="es-MX" smtClean="0"/>
              <a:t>02/10/2011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B5AFB5-8D27-4892-873A-E8512384A8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D59F6-6DD1-4989-AFDA-32D9BE354A75}" type="datetimeFigureOut">
              <a:rPr lang="es-MX" smtClean="0"/>
              <a:t>02/10/2011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5AFB5-8D27-4892-873A-E8512384A8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1D59F6-6DD1-4989-AFDA-32D9BE354A75}" type="datetimeFigureOut">
              <a:rPr lang="es-MX" smtClean="0"/>
              <a:t>02/10/2011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7B5AFB5-8D27-4892-873A-E8512384A8F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D59F6-6DD1-4989-AFDA-32D9BE354A75}" type="datetimeFigureOut">
              <a:rPr lang="es-MX" smtClean="0"/>
              <a:t>02/10/2011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5AFB5-8D27-4892-873A-E8512384A8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D59F6-6DD1-4989-AFDA-32D9BE354A75}" type="datetimeFigureOut">
              <a:rPr lang="es-MX" smtClean="0"/>
              <a:t>02/10/2011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5AFB5-8D27-4892-873A-E8512384A8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D59F6-6DD1-4989-AFDA-32D9BE354A75}" type="datetimeFigureOut">
              <a:rPr lang="es-MX" smtClean="0"/>
              <a:t>02/10/2011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5AFB5-8D27-4892-873A-E8512384A8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1D59F6-6DD1-4989-AFDA-32D9BE354A75}" type="datetimeFigureOut">
              <a:rPr lang="es-MX" smtClean="0"/>
              <a:t>02/10/2011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5AFB5-8D27-4892-873A-E8512384A8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D59F6-6DD1-4989-AFDA-32D9BE354A75}" type="datetimeFigureOut">
              <a:rPr lang="es-MX" smtClean="0"/>
              <a:t>02/10/2011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5AFB5-8D27-4892-873A-E8512384A8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1D59F6-6DD1-4989-AFDA-32D9BE354A75}" type="datetimeFigureOut">
              <a:rPr lang="es-MX" smtClean="0"/>
              <a:t>02/10/2011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5AFB5-8D27-4892-873A-E8512384A8FB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A1D59F6-6DD1-4989-AFDA-32D9BE354A75}" type="datetimeFigureOut">
              <a:rPr lang="es-MX" smtClean="0"/>
              <a:t>02/10/2011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7B5AFB5-8D27-4892-873A-E8512384A8F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4.bp.blogspot.com/-fIRgS0OCg6Q/TVssqQaLWuI/AAAAAAAAAAw/92o-NR-1kkc/s1600/asma_infantil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805" r="1805"/>
          <a:stretch>
            <a:fillRect/>
          </a:stretch>
        </p:blipFill>
        <p:spPr bwMode="auto">
          <a:xfrm>
            <a:off x="303659" y="836712"/>
            <a:ext cx="4124325" cy="4265613"/>
          </a:xfrm>
          <a:prstGeom prst="rect">
            <a:avLst/>
          </a:prstGeom>
          <a:noFill/>
        </p:spPr>
      </p:pic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>
          <a:xfrm>
            <a:off x="2411760" y="5371866"/>
            <a:ext cx="6048672" cy="1369502"/>
          </a:xfrm>
        </p:spPr>
        <p:txBody>
          <a:bodyPr>
            <a:normAutofit fontScale="92500" lnSpcReduction="10000"/>
          </a:bodyPr>
          <a:lstStyle/>
          <a:p>
            <a:r>
              <a:rPr lang="es-MX" sz="2000" dirty="0" smtClean="0">
                <a:solidFill>
                  <a:schemeClr val="bg1"/>
                </a:solidFill>
              </a:rPr>
              <a:t>Es el estudio de la distribución y los determinantes de salud y enfermedad en la población humana, a fin de asegurar una racional planificación de los servicios de salud, la vigilancia de la enfermedad y la ejecución de los programas de prevención y control.</a:t>
            </a:r>
          </a:p>
          <a:p>
            <a:endParaRPr lang="es-MX" dirty="0"/>
          </a:p>
        </p:txBody>
      </p:sp>
      <p:sp>
        <p:nvSpPr>
          <p:cNvPr id="10" name="9 Rectángulo"/>
          <p:cNvSpPr/>
          <p:nvPr/>
        </p:nvSpPr>
        <p:spPr>
          <a:xfrm>
            <a:off x="3962773" y="1484784"/>
            <a:ext cx="518122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UTILIDAD </a:t>
            </a:r>
          </a:p>
          <a:p>
            <a:pPr algn="ctr"/>
            <a:r>
              <a:rPr lang="es-E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DE LA </a:t>
            </a:r>
          </a:p>
          <a:p>
            <a:pPr algn="ctr"/>
            <a:r>
              <a:rPr lang="es-E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EPIDEMIOLOGIA</a:t>
            </a:r>
            <a:endParaRPr lang="es-ES" sz="5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5496" y="2088280"/>
            <a:ext cx="2736304" cy="2492848"/>
          </a:xfrm>
        </p:spPr>
        <p:txBody>
          <a:bodyPr/>
          <a:lstStyle/>
          <a:p>
            <a:pPr algn="l"/>
            <a:r>
              <a:rPr lang="es-MX" sz="2800" dirty="0" smtClean="0"/>
              <a:t>¿PARA QUE EL ESTUDIO DE LA EPIDEMIOLOGIA EN LA COMUNIDAD?</a:t>
            </a:r>
            <a:r>
              <a:rPr lang="es-MX" sz="4400" dirty="0" smtClean="0"/>
              <a:t/>
            </a:r>
            <a:br>
              <a:rPr lang="es-MX" sz="4400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71800" y="620688"/>
            <a:ext cx="6300192" cy="1101248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itchFamily="2" charset="2"/>
              <a:buChar char="§"/>
            </a:pPr>
            <a:endParaRPr lang="es-MX" dirty="0" smtClean="0"/>
          </a:p>
          <a:p>
            <a:pPr algn="l">
              <a:buFont typeface="Wingdings" pitchFamily="2" charset="2"/>
              <a:buChar char="q"/>
            </a:pPr>
            <a:r>
              <a:rPr lang="es-MX" dirty="0" smtClean="0"/>
              <a:t>Ejecutar </a:t>
            </a:r>
            <a:r>
              <a:rPr lang="es-MX" dirty="0" smtClean="0"/>
              <a:t>programas preventivos y de </a:t>
            </a:r>
            <a:r>
              <a:rPr lang="es-MX" dirty="0" smtClean="0"/>
              <a:t>control</a:t>
            </a:r>
          </a:p>
          <a:p>
            <a:pPr algn="l">
              <a:buFont typeface="Wingdings" pitchFamily="2" charset="2"/>
              <a:buChar char="q"/>
            </a:pPr>
            <a:r>
              <a:rPr lang="es-MX" dirty="0" smtClean="0"/>
              <a:t>Efectuar </a:t>
            </a:r>
            <a:r>
              <a:rPr lang="es-MX" dirty="0" smtClean="0"/>
              <a:t>vigilancia de las enfermedades</a:t>
            </a:r>
          </a:p>
          <a:p>
            <a:pPr algn="l">
              <a:buFont typeface="Wingdings" pitchFamily="2" charset="2"/>
              <a:buChar char="q"/>
            </a:pPr>
            <a:endParaRPr lang="es-MX" dirty="0"/>
          </a:p>
        </p:txBody>
      </p:sp>
      <p:pic>
        <p:nvPicPr>
          <p:cNvPr id="43010" name="Picture 2" descr="http://www.noticiasmvs.com/media/fotos/325x244/b6f8bf298f2733b5fbd51b287d88c7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204864"/>
            <a:ext cx="2589631" cy="1944216"/>
          </a:xfrm>
          <a:prstGeom prst="rect">
            <a:avLst/>
          </a:prstGeom>
          <a:noFill/>
        </p:spPr>
      </p:pic>
      <p:pic>
        <p:nvPicPr>
          <p:cNvPr id="43012" name="Picture 4" descr="http://www.censia.salud.gob.mx/img/int_vacunac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636912"/>
            <a:ext cx="2183904" cy="2320399"/>
          </a:xfrm>
          <a:prstGeom prst="rect">
            <a:avLst/>
          </a:prstGeom>
          <a:noFill/>
        </p:spPr>
      </p:pic>
      <p:pic>
        <p:nvPicPr>
          <p:cNvPr id="43014" name="Picture 6" descr="http://www.sigma.org.ar/img/foto0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4725144"/>
            <a:ext cx="1885950" cy="1800225"/>
          </a:xfrm>
          <a:prstGeom prst="rect">
            <a:avLst/>
          </a:prstGeom>
          <a:noFill/>
        </p:spPr>
      </p:pic>
      <p:pic>
        <p:nvPicPr>
          <p:cNvPr id="43016" name="Picture 8" descr="http://3.bp.blogspot.com/-O18J32IxzSw/TcsZT8WLoGI/AAAAAAAAC_Y/onrtaSk2bVo/s1600/untitle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5589240"/>
            <a:ext cx="1428750" cy="990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700808"/>
            <a:ext cx="7239000" cy="936104"/>
          </a:xfrm>
        </p:spPr>
        <p:txBody>
          <a:bodyPr>
            <a:normAutofit fontScale="90000"/>
          </a:bodyPr>
          <a:lstStyle/>
          <a:p>
            <a:r>
              <a:rPr lang="es-MX" b="0" dirty="0" smtClean="0"/>
              <a:t>epidemiología </a:t>
            </a:r>
            <a:r>
              <a:rPr lang="es-MX" b="0" dirty="0" smtClean="0"/>
              <a:t>dentro </a:t>
            </a:r>
            <a:r>
              <a:rPr lang="es-MX" b="0" dirty="0" smtClean="0"/>
              <a:t>de </a:t>
            </a:r>
            <a:r>
              <a:rPr lang="es-MX" b="0" dirty="0" smtClean="0"/>
              <a:t>la actividad </a:t>
            </a:r>
            <a:r>
              <a:rPr lang="es-MX" b="0" dirty="0" smtClean="0"/>
              <a:t>del </a:t>
            </a:r>
            <a:r>
              <a:rPr lang="es-MX" b="0" dirty="0" smtClean="0"/>
              <a:t>odontólogo.</a:t>
            </a:r>
            <a:br>
              <a:rPr lang="es-MX" b="0" dirty="0" smtClean="0"/>
            </a:b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35496" y="1844824"/>
            <a:ext cx="46085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Como ya sabemos epidemiologia es el estudio de la distribución de una enfermedad. </a:t>
            </a:r>
          </a:p>
          <a:p>
            <a:r>
              <a:rPr lang="es-MX" dirty="0" smtClean="0"/>
              <a:t>En odontología también nos es de importancia ya que se refiere a las patologías </a:t>
            </a:r>
            <a:r>
              <a:rPr lang="es-MX" dirty="0"/>
              <a:t>orales más prevalentes </a:t>
            </a:r>
            <a:r>
              <a:rPr lang="es-MX" dirty="0" smtClean="0"/>
              <a:t>que son </a:t>
            </a:r>
            <a:r>
              <a:rPr lang="es-MX" dirty="0"/>
              <a:t>la caries dental y las enfermedades periodontales.</a:t>
            </a:r>
          </a:p>
        </p:txBody>
      </p:sp>
      <p:pic>
        <p:nvPicPr>
          <p:cNvPr id="40964" name="Picture 4" descr="bo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916832"/>
            <a:ext cx="3132348" cy="2088232"/>
          </a:xfrm>
          <a:prstGeom prst="rect">
            <a:avLst/>
          </a:prstGeom>
          <a:noFill/>
        </p:spPr>
      </p:pic>
      <p:sp>
        <p:nvSpPr>
          <p:cNvPr id="10" name="9 Rectángulo"/>
          <p:cNvSpPr/>
          <p:nvPr/>
        </p:nvSpPr>
        <p:spPr>
          <a:xfrm>
            <a:off x="683568" y="4293096"/>
            <a:ext cx="71287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El logro de la salud buco-dental no es solamente responsabilidad del sector sanitario, </a:t>
            </a:r>
            <a:r>
              <a:rPr lang="es-MX" dirty="0"/>
              <a:t>sino que en nuestros tiempos, en la producción y </a:t>
            </a:r>
            <a:r>
              <a:rPr lang="es-MX" dirty="0" smtClean="0"/>
              <a:t>preservación </a:t>
            </a:r>
            <a:r>
              <a:rPr lang="es-MX" dirty="0"/>
              <a:t>de la misma deben involucrarse de forma activa otras organizaciones e instituciones: la comunidad y los individuos, sin los cuales no sería posible abordar y dar solución a los complejos problemas de atención estomatológica que se manifiestan en cada sector de población.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23528" y="332656"/>
            <a:ext cx="73448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MX" sz="2000" dirty="0">
                <a:latin typeface="Batang" pitchFamily="18" charset="-127"/>
                <a:ea typeface="Batang" pitchFamily="18" charset="-127"/>
              </a:rPr>
              <a:t>C</a:t>
            </a:r>
            <a:r>
              <a:rPr lang="es-MX" sz="2000" dirty="0" smtClean="0">
                <a:latin typeface="Batang" pitchFamily="18" charset="-127"/>
                <a:ea typeface="Batang" pitchFamily="18" charset="-127"/>
              </a:rPr>
              <a:t>abe mencionar que el logro de la salud dental ya no es solamente responsabilidad del sector sanitario,  ya que en estos tiempos deben </a:t>
            </a:r>
            <a:r>
              <a:rPr lang="es-MX" sz="2000" dirty="0">
                <a:latin typeface="Batang" pitchFamily="18" charset="-127"/>
                <a:ea typeface="Batang" pitchFamily="18" charset="-127"/>
              </a:rPr>
              <a:t>involucrarse de forma activa </a:t>
            </a:r>
            <a:r>
              <a:rPr lang="es-MX" sz="2000" dirty="0" smtClean="0">
                <a:latin typeface="Batang" pitchFamily="18" charset="-127"/>
                <a:ea typeface="Batang" pitchFamily="18" charset="-127"/>
              </a:rPr>
              <a:t>la </a:t>
            </a:r>
            <a:r>
              <a:rPr lang="es-MX" sz="2000" dirty="0">
                <a:latin typeface="Batang" pitchFamily="18" charset="-127"/>
                <a:ea typeface="Batang" pitchFamily="18" charset="-127"/>
              </a:rPr>
              <a:t>comunidad y los individuos, sin los cuales no sería posible </a:t>
            </a:r>
            <a:r>
              <a:rPr lang="es-MX" sz="2000" dirty="0" smtClean="0">
                <a:latin typeface="Batang" pitchFamily="18" charset="-127"/>
                <a:ea typeface="Batang" pitchFamily="18" charset="-127"/>
              </a:rPr>
              <a:t>que se dieran las enfermedades </a:t>
            </a:r>
            <a:r>
              <a:rPr lang="es-MX" sz="2000" dirty="0">
                <a:latin typeface="Batang" pitchFamily="18" charset="-127"/>
                <a:ea typeface="Batang" pitchFamily="18" charset="-127"/>
              </a:rPr>
              <a:t>y dar solución a los </a:t>
            </a:r>
            <a:r>
              <a:rPr lang="es-MX" sz="2000" dirty="0" smtClean="0">
                <a:latin typeface="Batang" pitchFamily="18" charset="-127"/>
                <a:ea typeface="Batang" pitchFamily="18" charset="-127"/>
              </a:rPr>
              <a:t>problemas </a:t>
            </a:r>
            <a:r>
              <a:rPr lang="es-MX" sz="2000" dirty="0">
                <a:latin typeface="Batang" pitchFamily="18" charset="-127"/>
                <a:ea typeface="Batang" pitchFamily="18" charset="-127"/>
              </a:rPr>
              <a:t>de atención estomatológica que se manifiestan en cada sector de </a:t>
            </a:r>
            <a:r>
              <a:rPr lang="es-MX" sz="2000" dirty="0" smtClean="0">
                <a:latin typeface="Batang" pitchFamily="18" charset="-127"/>
                <a:ea typeface="Batang" pitchFamily="18" charset="-127"/>
              </a:rPr>
              <a:t>población, ya que los principales responsables de la salud de las personas somos nosotros los individuos. </a:t>
            </a:r>
            <a:endParaRPr lang="es-MX" sz="2000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9939" name="Picture 3" descr="http://www.culturaemedellin.gov.co/sites/CulturaE/Comunidadesvirtuales/PublishingImages/comunidad12155417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852936"/>
            <a:ext cx="2612990" cy="1728192"/>
          </a:xfrm>
          <a:prstGeom prst="rect">
            <a:avLst/>
          </a:prstGeom>
          <a:noFill/>
        </p:spPr>
      </p:pic>
      <p:pic>
        <p:nvPicPr>
          <p:cNvPr id="39941" name="Picture 5" descr="http://img.bebesymas.com/2008/06/dientes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293096"/>
            <a:ext cx="2808312" cy="1932386"/>
          </a:xfrm>
          <a:prstGeom prst="rect">
            <a:avLst/>
          </a:prstGeom>
          <a:noFill/>
        </p:spPr>
      </p:pic>
      <p:pic>
        <p:nvPicPr>
          <p:cNvPr id="39943" name="Picture 7" descr="http://t0.gstatic.com/images?q=tbn:ANd9GcT6t0JeYicTtc5KTkQnmfDX00ME6qp3XgAowIiWLe85QAnIR1ZZfux_GDGLd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356992"/>
            <a:ext cx="2755378" cy="2063875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4932040" y="644404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Geovanna Lorenia Garibaldy Rubio.2°B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165</TotalTime>
  <Words>276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Opulento</vt:lpstr>
      <vt:lpstr>Diapositiva 1</vt:lpstr>
      <vt:lpstr>¿PARA QUE EL ESTUDIO DE LA EPIDEMIOLOGIA EN LA COMUNIDAD? </vt:lpstr>
      <vt:lpstr>epidemiología dentro de la actividad del odontólogo.   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Geovanna</dc:creator>
  <cp:lastModifiedBy>Geovanna</cp:lastModifiedBy>
  <cp:revision>17</cp:revision>
  <dcterms:created xsi:type="dcterms:W3CDTF">2011-10-03T02:19:43Z</dcterms:created>
  <dcterms:modified xsi:type="dcterms:W3CDTF">2011-10-03T05:05:32Z</dcterms:modified>
</cp:coreProperties>
</file>