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52B93-29E2-4F93-A3E0-BE4E2B4A430A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A592-D829-41F8-AB23-F055FFFE21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548680"/>
            <a:ext cx="17281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Historia de la Epidemiologia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267744" y="332656"/>
            <a:ext cx="2808312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400 a. de C.</a:t>
            </a:r>
          </a:p>
          <a:p>
            <a:pPr algn="ctr"/>
            <a:r>
              <a:rPr lang="es-ES" sz="1400" b="1" dirty="0" smtClean="0"/>
              <a:t>HIPOCRATES</a:t>
            </a:r>
          </a:p>
          <a:p>
            <a:pPr algn="ctr"/>
            <a:r>
              <a:rPr lang="es-ES" sz="1400" dirty="0"/>
              <a:t>A</a:t>
            </a:r>
            <a:r>
              <a:rPr lang="es-ES" sz="1400" dirty="0" smtClean="0"/>
              <a:t>cuñó </a:t>
            </a:r>
            <a:r>
              <a:rPr lang="es-ES" sz="1400" dirty="0"/>
              <a:t>el término "</a:t>
            </a:r>
            <a:r>
              <a:rPr lang="es-ES" sz="1400" dirty="0" err="1"/>
              <a:t>epidemion</a:t>
            </a:r>
            <a:r>
              <a:rPr lang="es-ES" sz="1400" dirty="0"/>
              <a:t>",</a:t>
            </a:r>
          </a:p>
          <a:p>
            <a:pPr algn="ctr"/>
            <a:r>
              <a:rPr lang="es-ES" sz="1400" dirty="0"/>
              <a:t>que significa enfermedad que visita la </a:t>
            </a:r>
            <a:r>
              <a:rPr lang="es-ES" sz="1400" dirty="0" smtClean="0"/>
              <a:t>comunidad</a:t>
            </a:r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732240" y="5517232"/>
            <a:ext cx="2232248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smtClean="0"/>
              <a:t>Mac </a:t>
            </a:r>
            <a:r>
              <a:rPr lang="es-ES" sz="1400" b="1" dirty="0" err="1" smtClean="0"/>
              <a:t>Mahon-Pugh</a:t>
            </a:r>
            <a:r>
              <a:rPr lang="es-ES" sz="1400" b="1" dirty="0" smtClean="0"/>
              <a:t>:</a:t>
            </a:r>
            <a:r>
              <a:rPr lang="es-ES" sz="1400" dirty="0" smtClean="0"/>
              <a:t> Es el estudio de la distribución de la enfermedad y de los determinantes de su prevalencia en el hombre. </a:t>
            </a:r>
            <a:endParaRPr lang="es-ES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220072" y="1844824"/>
            <a:ext cx="1728192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Siglo XVIII</a:t>
            </a:r>
          </a:p>
          <a:p>
            <a:pPr algn="ctr"/>
            <a:r>
              <a:rPr lang="es-ES" sz="1400" b="1" dirty="0" smtClean="0"/>
              <a:t>Casimir Funk</a:t>
            </a:r>
          </a:p>
          <a:p>
            <a:pPr algn="ctr"/>
            <a:r>
              <a:rPr lang="es-ES" sz="1400" dirty="0" smtClean="0"/>
              <a:t>la </a:t>
            </a:r>
            <a:r>
              <a:rPr lang="es-ES" sz="1400" dirty="0"/>
              <a:t>teoría</a:t>
            </a:r>
          </a:p>
          <a:p>
            <a:pPr algn="ctr"/>
            <a:r>
              <a:rPr lang="es-ES" sz="1400" dirty="0"/>
              <a:t>de la deficiencia de micronutrientes como causa</a:t>
            </a:r>
          </a:p>
          <a:p>
            <a:pPr algn="ctr"/>
            <a:r>
              <a:rPr lang="es-ES" sz="1400" dirty="0"/>
              <a:t>de la </a:t>
            </a:r>
            <a:r>
              <a:rPr lang="es-ES" sz="1400" dirty="0" smtClean="0"/>
              <a:t>enfermedad</a:t>
            </a:r>
            <a:endParaRPr lang="es-ES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88024" y="4221088"/>
            <a:ext cx="1584176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err="1" smtClean="0"/>
              <a:t>Lowe</a:t>
            </a:r>
            <a:endParaRPr lang="es-ES" sz="1400" dirty="0" smtClean="0"/>
          </a:p>
          <a:p>
            <a:r>
              <a:rPr lang="es-ES" sz="1400" dirty="0" smtClean="0"/>
              <a:t>El </a:t>
            </a:r>
            <a:r>
              <a:rPr lang="es-ES" sz="1400" dirty="0" smtClean="0"/>
              <a:t>estudio de los problemas de salud en grupos de personas. 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0" y="3501009"/>
            <a:ext cx="2123728" cy="1877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smtClean="0"/>
              <a:t>Mediados  del Siglo XX</a:t>
            </a:r>
          </a:p>
          <a:p>
            <a:r>
              <a:rPr lang="es-ES" sz="1400" b="1" dirty="0" err="1" smtClean="0"/>
              <a:t>Leavel</a:t>
            </a:r>
            <a:r>
              <a:rPr lang="es-ES" sz="1400" b="1" dirty="0" smtClean="0"/>
              <a:t> </a:t>
            </a:r>
            <a:r>
              <a:rPr lang="es-ES" sz="1400" b="1" dirty="0" smtClean="0"/>
              <a:t>y </a:t>
            </a:r>
            <a:r>
              <a:rPr lang="es-ES" sz="1400" b="1" dirty="0" err="1" smtClean="0"/>
              <a:t>Clarck</a:t>
            </a:r>
            <a:endParaRPr lang="es-ES" sz="1400" b="1" dirty="0" smtClean="0"/>
          </a:p>
          <a:p>
            <a:r>
              <a:rPr lang="es-ES" sz="1400" dirty="0" smtClean="0"/>
              <a:t>propusieron un modelo explicativo para la aparición</a:t>
            </a:r>
          </a:p>
          <a:p>
            <a:r>
              <a:rPr lang="es-ES" sz="1400" dirty="0" smtClean="0"/>
              <a:t>de enfermedades llamado la Historia Natural</a:t>
            </a:r>
          </a:p>
          <a:p>
            <a:r>
              <a:rPr lang="es-ES" sz="1400" dirty="0" smtClean="0"/>
              <a:t>de la Enfermedad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43608" y="1916832"/>
            <a:ext cx="136815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smtClean="0"/>
              <a:t>Siglo XX </a:t>
            </a:r>
            <a:r>
              <a:rPr lang="es-ES" sz="1400" dirty="0" smtClean="0"/>
              <a:t>cedieron levemente:</a:t>
            </a:r>
          </a:p>
          <a:p>
            <a:r>
              <a:rPr lang="es-ES" sz="1400" dirty="0" smtClean="0"/>
              <a:t>tuberculosis, difteria, cólera y fiebre </a:t>
            </a:r>
            <a:r>
              <a:rPr lang="es-ES" sz="1400" dirty="0" smtClean="0"/>
              <a:t>tifoidea.</a:t>
            </a:r>
            <a:endParaRPr lang="es-ES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699792" y="1628800"/>
            <a:ext cx="2088232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1840 </a:t>
            </a:r>
            <a:endParaRPr lang="es-ES" sz="1400" b="1" dirty="0" smtClean="0"/>
          </a:p>
          <a:p>
            <a:pPr algn="ctr"/>
            <a:r>
              <a:rPr lang="es-ES" sz="1400" b="1" dirty="0" smtClean="0"/>
              <a:t>Louis </a:t>
            </a:r>
            <a:r>
              <a:rPr lang="es-ES" sz="1400" b="1" dirty="0" err="1" smtClean="0"/>
              <a:t>Villermé</a:t>
            </a:r>
            <a:r>
              <a:rPr lang="es-ES" sz="1400" b="1" dirty="0" smtClean="0"/>
              <a:t>, </a:t>
            </a:r>
            <a:r>
              <a:rPr lang="es-ES" sz="1400" b="1" dirty="0" err="1"/>
              <a:t>Rudolph</a:t>
            </a:r>
            <a:r>
              <a:rPr lang="es-ES" sz="1400" b="1" dirty="0"/>
              <a:t> </a:t>
            </a:r>
            <a:r>
              <a:rPr lang="es-ES" sz="1400" b="1" dirty="0" err="1"/>
              <a:t>Virchow</a:t>
            </a:r>
            <a:r>
              <a:rPr lang="es-ES" sz="1400" b="1" dirty="0"/>
              <a:t>  </a:t>
            </a:r>
            <a:r>
              <a:rPr lang="es-ES" sz="1400" b="1" dirty="0" smtClean="0"/>
              <a:t>y </a:t>
            </a:r>
            <a:r>
              <a:rPr lang="es-ES" sz="1400" b="1" dirty="0"/>
              <a:t>William</a:t>
            </a:r>
          </a:p>
          <a:p>
            <a:pPr algn="ctr"/>
            <a:r>
              <a:rPr lang="es-ES" sz="1400" b="1" dirty="0" err="1"/>
              <a:t>Farr</a:t>
            </a:r>
            <a:r>
              <a:rPr lang="es-ES" sz="1400" b="1" dirty="0"/>
              <a:t> </a:t>
            </a:r>
            <a:r>
              <a:rPr lang="es-ES" sz="1400" b="1" dirty="0" smtClean="0"/>
              <a:t> </a:t>
            </a:r>
          </a:p>
          <a:p>
            <a:pPr algn="ctr"/>
            <a:r>
              <a:rPr lang="es-ES" sz="1400" dirty="0" smtClean="0"/>
              <a:t>habían </a:t>
            </a:r>
            <a:r>
              <a:rPr lang="es-ES" sz="1400" dirty="0"/>
              <a:t>observado y documentado</a:t>
            </a:r>
          </a:p>
          <a:p>
            <a:pPr algn="ctr"/>
            <a:r>
              <a:rPr lang="es-ES" sz="1400" dirty="0"/>
              <a:t>diferencias notorias en la presencia de las</a:t>
            </a:r>
          </a:p>
          <a:p>
            <a:pPr algn="ctr"/>
            <a:r>
              <a:rPr lang="es-ES" sz="1400" dirty="0"/>
              <a:t>enfermedades y de la expectativa de vida entre</a:t>
            </a:r>
          </a:p>
          <a:p>
            <a:pPr algn="ctr"/>
            <a:r>
              <a:rPr lang="es-ES" sz="1400" dirty="0"/>
              <a:t>diferentes </a:t>
            </a:r>
            <a:r>
              <a:rPr lang="es-ES" sz="1400" dirty="0" smtClean="0"/>
              <a:t>poblaciones.</a:t>
            </a:r>
            <a:endParaRPr lang="es-ES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364088" y="260649"/>
            <a:ext cx="280831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1850</a:t>
            </a:r>
          </a:p>
          <a:p>
            <a:pPr algn="ctr"/>
            <a:r>
              <a:rPr lang="es-ES" sz="1400" b="1" dirty="0" smtClean="0"/>
              <a:t>John Snow</a:t>
            </a:r>
          </a:p>
          <a:p>
            <a:r>
              <a:rPr lang="es-ES" sz="1400" dirty="0" smtClean="0"/>
              <a:t>Sobre la aparición del cólera realizo observaciones que apoyaron a la teoría de la contagiosidad de las enfermedades.</a:t>
            </a:r>
            <a:endParaRPr lang="es-ES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923928" y="5934670"/>
            <a:ext cx="244827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smtClean="0"/>
              <a:t>Fox:</a:t>
            </a:r>
            <a:r>
              <a:rPr lang="es-ES" sz="1400" dirty="0" smtClean="0"/>
              <a:t> El estudio de los factores que determinan la ocurrencia de la enfermedad en las poblaciones. </a:t>
            </a:r>
            <a:endParaRPr lang="es-ES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971600" y="6119336"/>
            <a:ext cx="259228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 err="1" smtClean="0"/>
              <a:t>Payne</a:t>
            </a:r>
            <a:r>
              <a:rPr lang="es-ES" sz="1400" dirty="0" smtClean="0"/>
              <a:t> </a:t>
            </a:r>
          </a:p>
          <a:p>
            <a:r>
              <a:rPr lang="es-ES" sz="1400" dirty="0" smtClean="0"/>
              <a:t>El estudio de la salud del hombre en relación con su medio</a:t>
            </a:r>
            <a:endParaRPr lang="es-ES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236296" y="2060848"/>
            <a:ext cx="172819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Siglo XVIII </a:t>
            </a:r>
            <a:endParaRPr lang="es-ES" sz="1400" b="1" dirty="0" smtClean="0"/>
          </a:p>
          <a:p>
            <a:pPr algn="ctr"/>
            <a:r>
              <a:rPr lang="es-ES" sz="1400" b="1" dirty="0" smtClean="0"/>
              <a:t>Robert Koch</a:t>
            </a:r>
          </a:p>
          <a:p>
            <a:pPr algn="ctr"/>
            <a:r>
              <a:rPr lang="es-ES" sz="1400" dirty="0"/>
              <a:t>L</a:t>
            </a:r>
            <a:r>
              <a:rPr lang="es-ES" sz="1400" dirty="0" smtClean="0"/>
              <a:t>a </a:t>
            </a:r>
            <a:r>
              <a:rPr lang="es-ES" sz="1400" dirty="0"/>
              <a:t>aparición de la</a:t>
            </a:r>
          </a:p>
          <a:p>
            <a:pPr algn="ctr"/>
            <a:r>
              <a:rPr lang="es-ES" sz="1400" dirty="0"/>
              <a:t>teoría </a:t>
            </a:r>
            <a:r>
              <a:rPr lang="es-ES" sz="1400" dirty="0" smtClean="0"/>
              <a:t>microbiológica</a:t>
            </a:r>
            <a:endParaRPr lang="es-ES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11760" y="4293096"/>
            <a:ext cx="2088232" cy="160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smtClean="0"/>
              <a:t>Geoffrey Rose</a:t>
            </a:r>
          </a:p>
          <a:p>
            <a:r>
              <a:rPr lang="es-ES" sz="1400" dirty="0" smtClean="0"/>
              <a:t>fue un eminente epidemiólogo, cuyas ideas se han acreditado con la transformación del enfoque de las estrategias para mejorar la salud</a:t>
            </a:r>
            <a:endParaRPr lang="es-ES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660232" y="4221088"/>
            <a:ext cx="1584176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smtClean="0"/>
              <a:t>Milton </a:t>
            </a:r>
            <a:r>
              <a:rPr lang="es-ES" sz="1400" b="1" dirty="0" err="1" smtClean="0"/>
              <a:t>Terris</a:t>
            </a:r>
            <a:endParaRPr lang="es-ES" sz="1400" b="1" dirty="0" smtClean="0"/>
          </a:p>
          <a:p>
            <a:r>
              <a:rPr lang="es-ES" sz="1400" dirty="0" smtClean="0"/>
              <a:t>El </a:t>
            </a:r>
            <a:r>
              <a:rPr lang="es-ES" sz="1400" dirty="0" smtClean="0"/>
              <a:t>estudio de la salud de las poblaciones humanas.</a:t>
            </a:r>
            <a:endParaRPr lang="es-ES" sz="1400" dirty="0"/>
          </a:p>
        </p:txBody>
      </p:sp>
      <p:cxnSp>
        <p:nvCxnSpPr>
          <p:cNvPr id="34" name="33 Conector recto de flecha"/>
          <p:cNvCxnSpPr/>
          <p:nvPr/>
        </p:nvCxnSpPr>
        <p:spPr>
          <a:xfrm>
            <a:off x="1979712" y="9087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5076056" y="9087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372200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2123728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4499992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39 Conector angular"/>
          <p:cNvCxnSpPr/>
          <p:nvPr/>
        </p:nvCxnSpPr>
        <p:spPr>
          <a:xfrm rot="16200000" flipH="1">
            <a:off x="7668344" y="1340768"/>
            <a:ext cx="1224136" cy="216024"/>
          </a:xfrm>
          <a:prstGeom prst="bentConnector3">
            <a:avLst>
              <a:gd name="adj1" fmla="val 1437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H="1">
            <a:off x="6948264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 flipH="1">
            <a:off x="4788024" y="24928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H="1">
            <a:off x="2411760" y="25649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31 Conector angular"/>
          <p:cNvCxnSpPr/>
          <p:nvPr/>
        </p:nvCxnSpPr>
        <p:spPr>
          <a:xfrm rot="5400000">
            <a:off x="179512" y="2636912"/>
            <a:ext cx="1080120" cy="648072"/>
          </a:xfrm>
          <a:prstGeom prst="bentConnector3">
            <a:avLst>
              <a:gd name="adj1" fmla="val 3176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 flipH="1">
            <a:off x="3563888" y="638132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H="1">
            <a:off x="6372200" y="62373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54 Conector angular"/>
          <p:cNvCxnSpPr/>
          <p:nvPr/>
        </p:nvCxnSpPr>
        <p:spPr>
          <a:xfrm rot="16200000" flipH="1">
            <a:off x="8064388" y="4761148"/>
            <a:ext cx="864096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244</Words>
  <Application>Microsoft Office PowerPoint</Application>
  <PresentationFormat>Presentación en pantalla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10</cp:revision>
  <dcterms:created xsi:type="dcterms:W3CDTF">2012-03-13T00:25:44Z</dcterms:created>
  <dcterms:modified xsi:type="dcterms:W3CDTF">2012-03-13T01:40:18Z</dcterms:modified>
</cp:coreProperties>
</file>