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456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74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7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5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98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2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11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54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21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63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78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B00DC-9A19-451F-A50C-B4EC93D5E571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B494-1C71-471E-8CF6-A19D1E1AE2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9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vs.per.paho.org/cursoepi/e/lecturas/mod2/articulo3.pdf" TargetMode="External"/><Relationship Id="rId2" Type="http://schemas.openxmlformats.org/officeDocument/2006/relationships/hyperlink" Target="http://es.scribd.com/doc/2999966/I-Historia-de-la-Epidemiologi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31840" y="287463"/>
            <a:ext cx="3168352" cy="576064"/>
          </a:xfrm>
          <a:prstGeom prst="roundRect">
            <a:avLst>
              <a:gd name="adj" fmla="val 2347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EPIDEMIOLOGIA</a:t>
            </a:r>
            <a:endParaRPr lang="es-MX" sz="24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644008" y="863527"/>
            <a:ext cx="0" cy="477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2627784" y="1395981"/>
            <a:ext cx="4608511" cy="5208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Es el estudio de la distribución de la enfermedad y los determinantes de su prevalencia. </a:t>
            </a:r>
            <a:endParaRPr lang="es-MX" sz="14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644008" y="1916832"/>
            <a:ext cx="0" cy="448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2377277"/>
            <a:ext cx="8496944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928131" y="240233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959205" y="3298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-72007" y="3537012"/>
            <a:ext cx="2123727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dirty="0" smtClean="0">
              <a:solidFill>
                <a:schemeClr val="tx1"/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La primera referencia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 médica epidémica,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 endémica realizada por Hipócrates.</a:t>
            </a:r>
            <a:r>
              <a:rPr lang="es-MX" sz="1600" dirty="0" smtClean="0"/>
              <a:t/>
            </a:r>
            <a:br>
              <a:rPr lang="es-MX" sz="1600" dirty="0" smtClean="0"/>
            </a:br>
            <a:endParaRPr lang="es-MX" sz="16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179512" y="2924944"/>
            <a:ext cx="1368152" cy="3240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460 – 385 </a:t>
            </a:r>
            <a:r>
              <a:rPr lang="es-MX" sz="1600" dirty="0" err="1" smtClean="0">
                <a:solidFill>
                  <a:schemeClr val="tx1"/>
                </a:solidFill>
              </a:rPr>
              <a:t>a.C</a:t>
            </a:r>
            <a:endParaRPr lang="es-MX" sz="16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2339752" y="2365675"/>
            <a:ext cx="0" cy="252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2289852" y="3088533"/>
            <a:ext cx="0" cy="1672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31 Rectángulo redondeado"/>
          <p:cNvSpPr/>
          <p:nvPr/>
        </p:nvSpPr>
        <p:spPr>
          <a:xfrm>
            <a:off x="2987824" y="2850814"/>
            <a:ext cx="720080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1546</a:t>
            </a:r>
            <a:endParaRPr lang="es-MX" sz="1600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3347864" y="2402335"/>
            <a:ext cx="0" cy="452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3383746" y="3298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6" name="45 Rectángulo redondeado"/>
          <p:cNvSpPr/>
          <p:nvPr/>
        </p:nvSpPr>
        <p:spPr>
          <a:xfrm>
            <a:off x="1714682" y="2658647"/>
            <a:ext cx="1129126" cy="392353"/>
          </a:xfrm>
          <a:prstGeom prst="roundRect">
            <a:avLst>
              <a:gd name="adj" fmla="val 2051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siglo XVI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36143" y="4891229"/>
            <a:ext cx="1807665" cy="7700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err="1" smtClean="0">
                <a:solidFill>
                  <a:schemeClr val="tx1"/>
                </a:solidFill>
              </a:rPr>
              <a:t>Winslow</a:t>
            </a:r>
            <a:r>
              <a:rPr lang="es-MX" sz="1600" dirty="0" smtClean="0">
                <a:solidFill>
                  <a:schemeClr val="tx1"/>
                </a:solidFill>
              </a:rPr>
              <a:t>; apareció la pandemia de la peste bubónica </a:t>
            </a:r>
            <a:endParaRPr lang="es-MX" sz="16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>
            <a:off x="4716016" y="2402335"/>
            <a:ext cx="0" cy="571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48 Rectángulo redondeado"/>
          <p:cNvSpPr/>
          <p:nvPr/>
        </p:nvSpPr>
        <p:spPr>
          <a:xfrm>
            <a:off x="2618170" y="3586224"/>
            <a:ext cx="1735859" cy="13376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Girolamo</a:t>
            </a:r>
            <a:r>
              <a:rPr lang="es-MX" sz="1200" dirty="0" smtClean="0">
                <a:solidFill>
                  <a:schemeClr val="tx1"/>
                </a:solidFill>
              </a:rPr>
              <a:t> </a:t>
            </a:r>
            <a:r>
              <a:rPr lang="es-MX" sz="1200" dirty="0" err="1" smtClean="0">
                <a:solidFill>
                  <a:schemeClr val="tx1"/>
                </a:solidFill>
              </a:rPr>
              <a:t>Fracastoro</a:t>
            </a:r>
            <a:r>
              <a:rPr lang="es-MX" sz="1200" dirty="0" smtClean="0">
                <a:solidFill>
                  <a:schemeClr val="tx1"/>
                </a:solidFill>
              </a:rPr>
              <a:t>, inició al concepto de enfermedad contagiosa y propuso una forma secundaria de contagio y posibles formas de infección.</a:t>
            </a:r>
            <a:endParaRPr lang="es-MX" sz="1200" dirty="0">
              <a:solidFill>
                <a:schemeClr val="tx1"/>
              </a:solidFill>
            </a:endParaRPr>
          </a:p>
        </p:txBody>
      </p:sp>
      <p:cxnSp>
        <p:nvCxnSpPr>
          <p:cNvPr id="50" name="49 Conector recto de flecha"/>
          <p:cNvCxnSpPr/>
          <p:nvPr/>
        </p:nvCxnSpPr>
        <p:spPr>
          <a:xfrm>
            <a:off x="4686914" y="3738661"/>
            <a:ext cx="0" cy="13946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>
            <a:off x="4932039" y="3307582"/>
            <a:ext cx="1872209" cy="1786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 </a:t>
            </a:r>
            <a:r>
              <a:rPr lang="es-MX" sz="1100" dirty="0" smtClean="0">
                <a:solidFill>
                  <a:schemeClr val="tx1"/>
                </a:solidFill>
              </a:rPr>
              <a:t>William </a:t>
            </a:r>
            <a:r>
              <a:rPr lang="es-MX" sz="1100" dirty="0" err="1" smtClean="0">
                <a:solidFill>
                  <a:schemeClr val="tx1"/>
                </a:solidFill>
              </a:rPr>
              <a:t>Farr</a:t>
            </a:r>
            <a:r>
              <a:rPr lang="es-MX" sz="1100" dirty="0" smtClean="0">
                <a:solidFill>
                  <a:schemeClr val="tx1"/>
                </a:solidFill>
              </a:rPr>
              <a:t>, publicó un instrumento capaz de medir la frecuencia y duración relativa de las enfermedades. Creó el concepto de fuerza de la mortalidad de un padecimiento específico ( llamado actualmente letalidad).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5333540" y="2752278"/>
            <a:ext cx="781175" cy="4967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 1837 </a:t>
            </a:r>
            <a:endParaRPr lang="es-MX" dirty="0"/>
          </a:p>
        </p:txBody>
      </p:sp>
      <p:cxnSp>
        <p:nvCxnSpPr>
          <p:cNvPr id="55" name="54 Conector recto de flecha"/>
          <p:cNvCxnSpPr/>
          <p:nvPr/>
        </p:nvCxnSpPr>
        <p:spPr>
          <a:xfrm>
            <a:off x="5724128" y="2377277"/>
            <a:ext cx="0" cy="310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1" name="60 Rectángulo redondeado"/>
          <p:cNvSpPr/>
          <p:nvPr/>
        </p:nvSpPr>
        <p:spPr>
          <a:xfrm>
            <a:off x="5894391" y="5406645"/>
            <a:ext cx="1332148" cy="11062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John Snow en Londres hacia </a:t>
            </a:r>
            <a:r>
              <a:rPr lang="es-MX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1850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sobre la aparición del cólera,</a:t>
            </a:r>
          </a:p>
        </p:txBody>
      </p:sp>
      <p:sp>
        <p:nvSpPr>
          <p:cNvPr id="68" name="67 Rectángulo redondeado"/>
          <p:cNvSpPr/>
          <p:nvPr/>
        </p:nvSpPr>
        <p:spPr>
          <a:xfrm>
            <a:off x="4211960" y="2974156"/>
            <a:ext cx="864096" cy="4976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Siglo XVIII</a:t>
            </a:r>
            <a:endParaRPr lang="es-MX" dirty="0"/>
          </a:p>
        </p:txBody>
      </p:sp>
      <p:sp>
        <p:nvSpPr>
          <p:cNvPr id="69" name="68 Rectángulo redondeado"/>
          <p:cNvSpPr/>
          <p:nvPr/>
        </p:nvSpPr>
        <p:spPr>
          <a:xfrm>
            <a:off x="3316343" y="5094577"/>
            <a:ext cx="2448273" cy="17304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L</a:t>
            </a:r>
            <a:r>
              <a:rPr lang="es-MX" sz="1200" dirty="0" smtClean="0">
                <a:solidFill>
                  <a:schemeClr val="tx1"/>
                </a:solidFill>
              </a:rPr>
              <a:t>a </a:t>
            </a:r>
            <a:r>
              <a:rPr lang="es-MX" sz="1200" dirty="0">
                <a:solidFill>
                  <a:schemeClr val="tx1"/>
                </a:solidFill>
              </a:rPr>
              <a:t>aparición de </a:t>
            </a:r>
            <a:r>
              <a:rPr lang="es-MX" sz="1200" dirty="0" smtClean="0">
                <a:solidFill>
                  <a:schemeClr val="tx1"/>
                </a:solidFill>
              </a:rPr>
              <a:t>la teoría </a:t>
            </a:r>
            <a:r>
              <a:rPr lang="es-MX" sz="1200" dirty="0">
                <a:solidFill>
                  <a:schemeClr val="tx1"/>
                </a:solidFill>
              </a:rPr>
              <a:t>microbiológica (Robert Koch) y de la </a:t>
            </a:r>
            <a:r>
              <a:rPr lang="es-MX" sz="1200" dirty="0" smtClean="0">
                <a:solidFill>
                  <a:schemeClr val="tx1"/>
                </a:solidFill>
              </a:rPr>
              <a:t>teoría de </a:t>
            </a:r>
            <a:r>
              <a:rPr lang="es-MX" sz="1200" dirty="0">
                <a:solidFill>
                  <a:schemeClr val="tx1"/>
                </a:solidFill>
              </a:rPr>
              <a:t>la deficiencia de micronutrientes como causa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de la enfermedad (Casimir Funk) ofrecieron un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modelo intelectual para la explicación </a:t>
            </a:r>
            <a:r>
              <a:rPr lang="es-MX" sz="1200" dirty="0" err="1">
                <a:solidFill>
                  <a:schemeClr val="tx1"/>
                </a:solidFill>
              </a:rPr>
              <a:t>unicausal</a:t>
            </a:r>
            <a:endParaRPr lang="es-MX" sz="1200" dirty="0">
              <a:solidFill>
                <a:schemeClr val="tx1"/>
              </a:solidFill>
            </a:endParaRP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de las </a:t>
            </a:r>
            <a:r>
              <a:rPr lang="es-MX" sz="1200" dirty="0" smtClean="0">
                <a:solidFill>
                  <a:schemeClr val="tx1"/>
                </a:solidFill>
              </a:rPr>
              <a:t>patologías.</a:t>
            </a:r>
            <a:endParaRPr lang="es-MX" sz="1200" dirty="0">
              <a:solidFill>
                <a:schemeClr val="tx1"/>
              </a:solidFill>
            </a:endParaRPr>
          </a:p>
        </p:txBody>
      </p:sp>
      <p:cxnSp>
        <p:nvCxnSpPr>
          <p:cNvPr id="72" name="71 Conector recto de flecha"/>
          <p:cNvCxnSpPr/>
          <p:nvPr/>
        </p:nvCxnSpPr>
        <p:spPr>
          <a:xfrm flipH="1">
            <a:off x="5724127" y="3185936"/>
            <a:ext cx="22096" cy="220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>
            <a:off x="6876256" y="2291748"/>
            <a:ext cx="0" cy="3114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75 Rectángulo redondeado"/>
          <p:cNvSpPr/>
          <p:nvPr/>
        </p:nvSpPr>
        <p:spPr>
          <a:xfrm>
            <a:off x="7020272" y="2728246"/>
            <a:ext cx="1296144" cy="13559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En 1970 Brian </a:t>
            </a:r>
            <a:r>
              <a:rPr lang="es-MX" sz="1200" dirty="0" err="1" smtClean="0">
                <a:solidFill>
                  <a:schemeClr val="tx1"/>
                </a:solidFill>
              </a:rPr>
              <a:t>MacMahon</a:t>
            </a:r>
            <a:r>
              <a:rPr lang="es-MX" sz="1200" dirty="0" smtClean="0">
                <a:solidFill>
                  <a:schemeClr val="tx1"/>
                </a:solidFill>
              </a:rPr>
              <a:t>, formalizó la red de causalidad , que </a:t>
            </a:r>
            <a:r>
              <a:rPr lang="es-MX" sz="1200" dirty="0" err="1" smtClean="0">
                <a:solidFill>
                  <a:schemeClr val="tx1"/>
                </a:solidFill>
              </a:rPr>
              <a:t>dió</a:t>
            </a:r>
            <a:r>
              <a:rPr lang="es-MX" sz="1200" dirty="0" smtClean="0">
                <a:solidFill>
                  <a:schemeClr val="tx1"/>
                </a:solidFill>
              </a:rPr>
              <a:t> paso al modelo de la “caja negra”</a:t>
            </a:r>
            <a:endParaRPr lang="es-MX" sz="1200" dirty="0">
              <a:solidFill>
                <a:schemeClr val="tx1"/>
              </a:solidFill>
            </a:endParaRPr>
          </a:p>
        </p:txBody>
      </p:sp>
      <p:cxnSp>
        <p:nvCxnSpPr>
          <p:cNvPr id="78" name="77 Conector recto de flecha"/>
          <p:cNvCxnSpPr/>
          <p:nvPr/>
        </p:nvCxnSpPr>
        <p:spPr>
          <a:xfrm>
            <a:off x="7605686" y="2423010"/>
            <a:ext cx="0" cy="285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0" name="79 Conector recto de flecha"/>
          <p:cNvCxnSpPr/>
          <p:nvPr/>
        </p:nvCxnSpPr>
        <p:spPr>
          <a:xfrm>
            <a:off x="8604448" y="2402335"/>
            <a:ext cx="0" cy="686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1" name="80 Rectángulo redondeado"/>
          <p:cNvSpPr/>
          <p:nvPr/>
        </p:nvSpPr>
        <p:spPr>
          <a:xfrm>
            <a:off x="8352928" y="3140968"/>
            <a:ext cx="755576" cy="3868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Siglo  XX</a:t>
            </a:r>
            <a:endParaRPr lang="es-MX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7236295" y="4532694"/>
            <a:ext cx="1872209" cy="2208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50" dirty="0">
                <a:solidFill>
                  <a:schemeClr val="tx1"/>
                </a:solidFill>
              </a:rPr>
              <a:t>A mediados de este siglo </a:t>
            </a:r>
            <a:r>
              <a:rPr lang="es-MX" sz="1150" dirty="0" err="1">
                <a:solidFill>
                  <a:schemeClr val="tx1"/>
                </a:solidFill>
              </a:rPr>
              <a:t>Leavel</a:t>
            </a:r>
            <a:r>
              <a:rPr lang="es-MX" sz="1150" dirty="0">
                <a:solidFill>
                  <a:schemeClr val="tx1"/>
                </a:solidFill>
              </a:rPr>
              <a:t> y </a:t>
            </a:r>
            <a:r>
              <a:rPr lang="es-MX" sz="1150" dirty="0" err="1">
                <a:solidFill>
                  <a:schemeClr val="tx1"/>
                </a:solidFill>
              </a:rPr>
              <a:t>Clarck</a:t>
            </a:r>
            <a:endParaRPr lang="es-MX" sz="1150" dirty="0">
              <a:solidFill>
                <a:schemeClr val="tx1"/>
              </a:solidFill>
            </a:endParaRPr>
          </a:p>
          <a:p>
            <a:pPr algn="ctr"/>
            <a:r>
              <a:rPr lang="es-MX" sz="1150" dirty="0">
                <a:solidFill>
                  <a:schemeClr val="tx1"/>
                </a:solidFill>
              </a:rPr>
              <a:t>propusieron un modelo explicativo para la aparición</a:t>
            </a:r>
          </a:p>
          <a:p>
            <a:pPr algn="ctr"/>
            <a:r>
              <a:rPr lang="es-MX" sz="1150" dirty="0">
                <a:solidFill>
                  <a:schemeClr val="tx1"/>
                </a:solidFill>
              </a:rPr>
              <a:t>de enfermedades llamado la Historia Natural</a:t>
            </a:r>
          </a:p>
          <a:p>
            <a:pPr algn="ctr"/>
            <a:r>
              <a:rPr lang="es-MX" sz="1150" dirty="0">
                <a:solidFill>
                  <a:schemeClr val="tx1"/>
                </a:solidFill>
              </a:rPr>
              <a:t>de la Enfermedad</a:t>
            </a:r>
            <a:r>
              <a:rPr lang="es-MX" sz="115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s-MX" sz="1150" dirty="0" smtClean="0">
                <a:solidFill>
                  <a:schemeClr val="tx1"/>
                </a:solidFill>
              </a:rPr>
              <a:t>Al final de este siglo ya han aparecido nuevas </a:t>
            </a:r>
            <a:r>
              <a:rPr lang="es-MX" sz="1150" dirty="0" err="1" smtClean="0">
                <a:solidFill>
                  <a:schemeClr val="tx1"/>
                </a:solidFill>
              </a:rPr>
              <a:t>patólogias</a:t>
            </a:r>
            <a:r>
              <a:rPr lang="es-MX" sz="115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85" name="84 Conector recto de flecha"/>
          <p:cNvCxnSpPr/>
          <p:nvPr/>
        </p:nvCxnSpPr>
        <p:spPr>
          <a:xfrm flipH="1">
            <a:off x="8722332" y="3514216"/>
            <a:ext cx="8384" cy="1066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8" name="87 Rectángulo"/>
          <p:cNvSpPr/>
          <p:nvPr/>
        </p:nvSpPr>
        <p:spPr>
          <a:xfrm>
            <a:off x="128213" y="5733256"/>
            <a:ext cx="2921781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Bibliografía: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  <a:hlinkClick r:id="rId2"/>
              </a:rPr>
              <a:t>http://es.scribd.com/doc/2999966/I-Historia-de-la-Epidemiologia</a:t>
            </a:r>
            <a:endParaRPr lang="es-MX" sz="1050" dirty="0" smtClean="0">
              <a:solidFill>
                <a:schemeClr val="tx1"/>
              </a:solidFill>
            </a:endParaRPr>
          </a:p>
          <a:p>
            <a:pPr algn="ctr"/>
            <a:endParaRPr lang="es-MX" sz="1050" dirty="0" smtClean="0">
              <a:solidFill>
                <a:schemeClr val="tx1"/>
              </a:solidFill>
            </a:endParaRPr>
          </a:p>
          <a:p>
            <a:pPr algn="ctr"/>
            <a:r>
              <a:rPr lang="es-MX" sz="1050" dirty="0" smtClean="0">
                <a:solidFill>
                  <a:schemeClr val="tx1"/>
                </a:solidFill>
                <a:hlinkClick r:id="rId3"/>
              </a:rPr>
              <a:t>http://bvs.per.paho.org/cursoepi/e/lecturas/mod2/articulo3.pdf</a:t>
            </a:r>
            <a:endParaRPr lang="es-MX" sz="1050" dirty="0" smtClean="0">
              <a:solidFill>
                <a:schemeClr val="tx1"/>
              </a:solidFill>
            </a:endParaRPr>
          </a:p>
          <a:p>
            <a:pPr algn="ctr"/>
            <a:endParaRPr lang="es-MX" dirty="0"/>
          </a:p>
        </p:txBody>
      </p:sp>
      <p:sp>
        <p:nvSpPr>
          <p:cNvPr id="90" name="89 Onda"/>
          <p:cNvSpPr/>
          <p:nvPr/>
        </p:nvSpPr>
        <p:spPr>
          <a:xfrm>
            <a:off x="179512" y="221296"/>
            <a:ext cx="1591641" cy="909289"/>
          </a:xfrm>
          <a:prstGeom prst="wav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María Soto Arias.</a:t>
            </a:r>
            <a:endParaRPr lang="es-MX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732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232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Peke Soto</dc:creator>
  <cp:lastModifiedBy>Peke Soto</cp:lastModifiedBy>
  <cp:revision>12</cp:revision>
  <dcterms:created xsi:type="dcterms:W3CDTF">2012-03-12T22:59:12Z</dcterms:created>
  <dcterms:modified xsi:type="dcterms:W3CDTF">2012-03-13T03:42:34Z</dcterms:modified>
</cp:coreProperties>
</file>