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38B8A-34A5-4CBC-A7E8-3F4488ED33F0}" type="datetimeFigureOut">
              <a:rPr lang="es-MX" smtClean="0"/>
              <a:t>11/03/2012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C86A8-A900-4048-89B2-A27517D005D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dirty="0" smtClean="0"/>
              <a:t>HISTORIA DE LA EPIDEMIOLOGIA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949280"/>
          </a:xfrm>
        </p:spPr>
        <p:txBody>
          <a:bodyPr>
            <a:normAutofit/>
          </a:bodyPr>
          <a:lstStyle/>
          <a:p>
            <a:r>
              <a:rPr lang="es-MX" sz="1800" b="1" dirty="0" smtClean="0">
                <a:latin typeface="Arial" pitchFamily="34" charset="0"/>
                <a:cs typeface="Arial" pitchFamily="34" charset="0"/>
              </a:rPr>
              <a:t>Inicio</a:t>
            </a:r>
            <a:endParaRPr lang="es-MX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83568" y="1268760"/>
            <a:ext cx="1800200" cy="10801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interés del hombre sobre la salud ha existido</a:t>
            </a:r>
          </a:p>
          <a:p>
            <a:pPr algn="ctr"/>
            <a:r>
              <a:rPr lang="es-MX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desde épocas </a:t>
            </a:r>
            <a:r>
              <a:rPr lang="es-MX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antiguas</a:t>
            </a:r>
            <a:r>
              <a:rPr lang="es-MX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5 Conector recto"/>
          <p:cNvCxnSpPr>
            <a:stCxn id="4" idx="3"/>
          </p:cNvCxnSpPr>
          <p:nvPr/>
        </p:nvCxnSpPr>
        <p:spPr>
          <a:xfrm flipV="1">
            <a:off x="2483768" y="1772816"/>
            <a:ext cx="648072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3203848" y="1196752"/>
            <a:ext cx="1872208" cy="151216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Ya </a:t>
            </a:r>
            <a:r>
              <a:rPr lang="es-MX" sz="1200" dirty="0" smtClean="0"/>
              <a:t>para el año 400 antes</a:t>
            </a:r>
          </a:p>
          <a:p>
            <a:pPr algn="ctr"/>
            <a:r>
              <a:rPr lang="es-MX" sz="1200" dirty="0" smtClean="0"/>
              <a:t>de Cristo, Hipócrates mostró preocupación por</a:t>
            </a:r>
          </a:p>
          <a:p>
            <a:pPr algn="ctr"/>
            <a:r>
              <a:rPr lang="es-MX" sz="1200" dirty="0" smtClean="0"/>
              <a:t>documentar las diferencias en</a:t>
            </a:r>
            <a:r>
              <a:rPr lang="es-MX" sz="1100" dirty="0" smtClean="0"/>
              <a:t> </a:t>
            </a:r>
            <a:r>
              <a:rPr lang="es-MX" sz="1600" dirty="0" smtClean="0"/>
              <a:t>la </a:t>
            </a:r>
            <a:r>
              <a:rPr lang="es-MX" sz="1400" dirty="0" smtClean="0"/>
              <a:t>distribución de</a:t>
            </a:r>
          </a:p>
          <a:p>
            <a:pPr algn="ctr"/>
            <a:r>
              <a:rPr lang="es-MX" sz="1400" dirty="0" smtClean="0"/>
              <a:t>las enfermedades </a:t>
            </a:r>
            <a:endParaRPr lang="es-MX" dirty="0"/>
          </a:p>
        </p:txBody>
      </p:sp>
      <p:cxnSp>
        <p:nvCxnSpPr>
          <p:cNvPr id="10" name="9 Conector recto"/>
          <p:cNvCxnSpPr>
            <a:stCxn id="8" idx="3"/>
            <a:endCxn id="11" idx="1"/>
          </p:cNvCxnSpPr>
          <p:nvPr/>
        </p:nvCxnSpPr>
        <p:spPr>
          <a:xfrm>
            <a:off x="5076056" y="1952836"/>
            <a:ext cx="648072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5724128" y="1268760"/>
            <a:ext cx="1872208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err="1" smtClean="0"/>
              <a:t>Hipocrates</a:t>
            </a:r>
            <a:r>
              <a:rPr lang="es-MX" sz="1400" dirty="0" smtClean="0"/>
              <a:t> acuñó el término "</a:t>
            </a:r>
            <a:r>
              <a:rPr lang="es-MX" sz="1400" dirty="0" err="1" smtClean="0"/>
              <a:t>epidemion</a:t>
            </a:r>
            <a:r>
              <a:rPr lang="es-MX" sz="1400" dirty="0" smtClean="0"/>
              <a:t>"</a:t>
            </a:r>
          </a:p>
          <a:p>
            <a:pPr algn="ctr"/>
            <a:r>
              <a:rPr lang="es-MX" sz="1400" dirty="0" smtClean="0"/>
              <a:t>que significa enfermedad que visita la comunidad.</a:t>
            </a:r>
            <a:endParaRPr lang="es-MX" sz="1400" dirty="0"/>
          </a:p>
        </p:txBody>
      </p:sp>
      <p:cxnSp>
        <p:nvCxnSpPr>
          <p:cNvPr id="14" name="13 Conector recto"/>
          <p:cNvCxnSpPr/>
          <p:nvPr/>
        </p:nvCxnSpPr>
        <p:spPr>
          <a:xfrm>
            <a:off x="7668344" y="19888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7956376" y="1988840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H="1">
            <a:off x="1331640" y="2852936"/>
            <a:ext cx="66247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611560" y="2996952"/>
            <a:ext cx="1656184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Fue tan sólo a finales del Siglo</a:t>
            </a:r>
            <a:r>
              <a:rPr lang="es-MX" sz="1200" b="1" dirty="0" smtClean="0">
                <a:solidFill>
                  <a:schemeClr val="bg1"/>
                </a:solidFill>
              </a:rPr>
              <a:t> XVIII</a:t>
            </a:r>
            <a:r>
              <a:rPr lang="es-MX" sz="1200" dirty="0" smtClean="0"/>
              <a:t>, con el</a:t>
            </a:r>
          </a:p>
          <a:p>
            <a:pPr algn="ctr"/>
            <a:r>
              <a:rPr lang="es-MX" sz="1200" dirty="0" smtClean="0"/>
              <a:t>impulso que el Renacimiento le dio al </a:t>
            </a:r>
            <a:r>
              <a:rPr lang="es-MX" sz="1200" dirty="0" err="1" smtClean="0"/>
              <a:t>conocimien</a:t>
            </a:r>
            <a:r>
              <a:rPr lang="es-MX" sz="1200" dirty="0" smtClean="0"/>
              <a:t>-</a:t>
            </a:r>
          </a:p>
          <a:p>
            <a:pPr algn="ctr"/>
            <a:r>
              <a:rPr lang="es-MX" sz="1200" dirty="0" err="1" smtClean="0"/>
              <a:t>to</a:t>
            </a:r>
            <a:r>
              <a:rPr lang="es-MX" sz="1200" dirty="0" smtClean="0"/>
              <a:t> humano,</a:t>
            </a:r>
            <a:endParaRPr lang="es-MX" sz="1200" dirty="0"/>
          </a:p>
        </p:txBody>
      </p:sp>
      <p:cxnSp>
        <p:nvCxnSpPr>
          <p:cNvPr id="25" name="24 Conector recto"/>
          <p:cNvCxnSpPr/>
          <p:nvPr/>
        </p:nvCxnSpPr>
        <p:spPr>
          <a:xfrm>
            <a:off x="1331640" y="2852936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2699792" y="3068960"/>
            <a:ext cx="172819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John Snow en Londres hacia 1850</a:t>
            </a:r>
          </a:p>
          <a:p>
            <a:pPr algn="ctr"/>
            <a:r>
              <a:rPr lang="es-MX" sz="1400" dirty="0" smtClean="0"/>
              <a:t>sobre la aparición del cólera.</a:t>
            </a:r>
            <a:endParaRPr lang="es-MX" sz="1400" dirty="0"/>
          </a:p>
        </p:txBody>
      </p:sp>
      <p:cxnSp>
        <p:nvCxnSpPr>
          <p:cNvPr id="28" name="27 Conector recto"/>
          <p:cNvCxnSpPr>
            <a:endCxn id="26" idx="1"/>
          </p:cNvCxnSpPr>
          <p:nvPr/>
        </p:nvCxnSpPr>
        <p:spPr>
          <a:xfrm flipV="1">
            <a:off x="2267744" y="3537012"/>
            <a:ext cx="432048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26" idx="3"/>
          </p:cNvCxnSpPr>
          <p:nvPr/>
        </p:nvCxnSpPr>
        <p:spPr>
          <a:xfrm>
            <a:off x="4427984" y="3537012"/>
            <a:ext cx="504056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Rectángulo"/>
          <p:cNvSpPr/>
          <p:nvPr/>
        </p:nvSpPr>
        <p:spPr>
          <a:xfrm>
            <a:off x="5004048" y="3212976"/>
            <a:ext cx="1944216" cy="1368152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1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Las técnicas y métodos, usados en la epidemiologia comenzaron a</a:t>
            </a:r>
            <a:endParaRPr lang="es-MX" sz="1400" dirty="0" smtClean="0"/>
          </a:p>
          <a:p>
            <a:pPr algn="ctr"/>
            <a:r>
              <a:rPr lang="es-MX" sz="1200" dirty="0" smtClean="0"/>
              <a:t>desarrollarse, a finales del  Siglo XVIII </a:t>
            </a:r>
            <a:r>
              <a:rPr lang="es-MX" sz="1400" dirty="0" smtClean="0"/>
              <a:t>con una </a:t>
            </a:r>
            <a:r>
              <a:rPr lang="es-MX" sz="1100" dirty="0" err="1" smtClean="0"/>
              <a:t>busquedad</a:t>
            </a:r>
            <a:r>
              <a:rPr lang="es-MX" sz="1100" dirty="0" smtClean="0"/>
              <a:t> de una sola causa.</a:t>
            </a:r>
            <a:endParaRPr lang="es-MX" sz="1400" dirty="0"/>
          </a:p>
        </p:txBody>
      </p:sp>
      <p:cxnSp>
        <p:nvCxnSpPr>
          <p:cNvPr id="33" name="32 Conector recto"/>
          <p:cNvCxnSpPr/>
          <p:nvPr/>
        </p:nvCxnSpPr>
        <p:spPr>
          <a:xfrm>
            <a:off x="6948264" y="386104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7236296" y="3212976"/>
            <a:ext cx="1728192" cy="158417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Robert Koch</a:t>
            </a:r>
            <a:r>
              <a:rPr lang="es-MX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s-MX" sz="1200" dirty="0" smtClean="0"/>
              <a:t>Siglo XVIII </a:t>
            </a:r>
            <a:r>
              <a:rPr lang="es-MX" sz="1200" dirty="0" err="1"/>
              <a:t>T</a:t>
            </a:r>
            <a:r>
              <a:rPr lang="es-MX" sz="1200" dirty="0" err="1" smtClean="0"/>
              <a:t>eoria</a:t>
            </a:r>
            <a:r>
              <a:rPr lang="es-MX" sz="1200" dirty="0" smtClean="0"/>
              <a:t> microbiológica. </a:t>
            </a:r>
            <a:r>
              <a:rPr lang="es-MX" sz="1400" b="1" dirty="0" smtClean="0">
                <a:solidFill>
                  <a:schemeClr val="tx1"/>
                </a:solidFill>
              </a:rPr>
              <a:t>Casimir Funk </a:t>
            </a:r>
            <a:r>
              <a:rPr lang="es-MX" sz="1400" dirty="0" smtClean="0">
                <a:solidFill>
                  <a:schemeClr val="bg1"/>
                </a:solidFill>
              </a:rPr>
              <a:t>ofrecieron  una </a:t>
            </a:r>
            <a:r>
              <a:rPr lang="es-MX" sz="1200" dirty="0" smtClean="0">
                <a:solidFill>
                  <a:schemeClr val="bg1"/>
                </a:solidFill>
              </a:rPr>
              <a:t>explicación </a:t>
            </a:r>
            <a:r>
              <a:rPr lang="es-MX" sz="1200" dirty="0" err="1" smtClean="0">
                <a:solidFill>
                  <a:schemeClr val="bg1"/>
                </a:solidFill>
              </a:rPr>
              <a:t>unicausal</a:t>
            </a:r>
            <a:endParaRPr lang="es-MX" sz="1200" dirty="0" smtClean="0">
              <a:solidFill>
                <a:schemeClr val="bg1"/>
              </a:solidFill>
            </a:endParaRPr>
          </a:p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de las patologías predominantes</a:t>
            </a:r>
            <a:endParaRPr lang="es-MX" sz="1600" dirty="0">
              <a:solidFill>
                <a:schemeClr val="bg1"/>
              </a:solidFill>
            </a:endParaRPr>
          </a:p>
        </p:txBody>
      </p:sp>
      <p:cxnSp>
        <p:nvCxnSpPr>
          <p:cNvPr id="38" name="37 Conector recto"/>
          <p:cNvCxnSpPr/>
          <p:nvPr/>
        </p:nvCxnSpPr>
        <p:spPr>
          <a:xfrm flipH="1" flipV="1">
            <a:off x="1259632" y="4293096"/>
            <a:ext cx="684076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1259632" y="429309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Rectángulo"/>
          <p:cNvSpPr/>
          <p:nvPr/>
        </p:nvSpPr>
        <p:spPr>
          <a:xfrm>
            <a:off x="395536" y="4725144"/>
            <a:ext cx="1656184" cy="100811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Esta explica-</a:t>
            </a:r>
          </a:p>
          <a:p>
            <a:pPr algn="ctr"/>
            <a:r>
              <a:rPr lang="es-MX" sz="1200" dirty="0" err="1" smtClean="0"/>
              <a:t>ción</a:t>
            </a:r>
            <a:r>
              <a:rPr lang="es-MX" sz="1200" dirty="0" smtClean="0"/>
              <a:t>, sin embargo, fue rápidamente rechazada</a:t>
            </a:r>
            <a:endParaRPr lang="es-MX" sz="1200" dirty="0"/>
          </a:p>
        </p:txBody>
      </p:sp>
      <p:cxnSp>
        <p:nvCxnSpPr>
          <p:cNvPr id="44" name="43 Conector recto"/>
          <p:cNvCxnSpPr/>
          <p:nvPr/>
        </p:nvCxnSpPr>
        <p:spPr>
          <a:xfrm>
            <a:off x="2051720" y="522920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"/>
          <p:cNvSpPr/>
          <p:nvPr/>
        </p:nvSpPr>
        <p:spPr>
          <a:xfrm>
            <a:off x="2267744" y="4509120"/>
            <a:ext cx="136815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/>
              <a:t>S</a:t>
            </a:r>
            <a:r>
              <a:rPr lang="es-MX" sz="1100" dirty="0" smtClean="0"/>
              <a:t>e </a:t>
            </a:r>
            <a:r>
              <a:rPr lang="es-MX" sz="1100" dirty="0" err="1" smtClean="0"/>
              <a:t>desarro</a:t>
            </a:r>
            <a:r>
              <a:rPr lang="es-MX" sz="1100" dirty="0" smtClean="0"/>
              <a:t>-</a:t>
            </a:r>
          </a:p>
          <a:p>
            <a:pPr algn="ctr"/>
            <a:r>
              <a:rPr lang="es-MX" sz="1100" dirty="0" err="1" smtClean="0"/>
              <a:t>lló</a:t>
            </a:r>
            <a:r>
              <a:rPr lang="es-MX" sz="1100" dirty="0" smtClean="0"/>
              <a:t> el paradigma etiológico con sus tres componen-</a:t>
            </a:r>
          </a:p>
          <a:p>
            <a:pPr algn="ctr"/>
            <a:r>
              <a:rPr lang="es-MX" sz="1100" dirty="0" err="1" smtClean="0"/>
              <a:t>tes</a:t>
            </a:r>
            <a:r>
              <a:rPr lang="es-MX" sz="1100" dirty="0" smtClean="0">
                <a:solidFill>
                  <a:srgbClr val="FF0000"/>
                </a:solidFill>
              </a:rPr>
              <a:t>: agente, huésped y medio ambiente.</a:t>
            </a:r>
            <a:endParaRPr lang="es-MX" sz="1100" dirty="0">
              <a:solidFill>
                <a:srgbClr val="FF0000"/>
              </a:solidFill>
            </a:endParaRPr>
          </a:p>
        </p:txBody>
      </p:sp>
      <p:cxnSp>
        <p:nvCxnSpPr>
          <p:cNvPr id="47" name="46 Conector recto de flecha"/>
          <p:cNvCxnSpPr>
            <a:stCxn id="45" idx="2"/>
          </p:cNvCxnSpPr>
          <p:nvPr/>
        </p:nvCxnSpPr>
        <p:spPr>
          <a:xfrm>
            <a:off x="2951820" y="5661248"/>
            <a:ext cx="3600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Rectángulo redondeado"/>
          <p:cNvSpPr/>
          <p:nvPr/>
        </p:nvSpPr>
        <p:spPr>
          <a:xfrm>
            <a:off x="2051720" y="5877272"/>
            <a:ext cx="1944216" cy="6926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/>
              <a:t>Este nuevo modelo permitió comprender me-</a:t>
            </a:r>
          </a:p>
          <a:p>
            <a:pPr algn="ctr"/>
            <a:r>
              <a:rPr lang="es-MX" sz="1100" dirty="0" err="1" smtClean="0"/>
              <a:t>jor</a:t>
            </a:r>
            <a:r>
              <a:rPr lang="es-MX" sz="1100" dirty="0" smtClean="0"/>
              <a:t> la forma en la cual se presentaban patologías</a:t>
            </a:r>
            <a:endParaRPr lang="es-MX" sz="1100" dirty="0"/>
          </a:p>
        </p:txBody>
      </p:sp>
      <p:cxnSp>
        <p:nvCxnSpPr>
          <p:cNvPr id="52" name="51 Conector recto"/>
          <p:cNvCxnSpPr>
            <a:stCxn id="45" idx="3"/>
          </p:cNvCxnSpPr>
          <p:nvPr/>
        </p:nvCxnSpPr>
        <p:spPr>
          <a:xfrm>
            <a:off x="3635896" y="508518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Rectángulo"/>
          <p:cNvSpPr/>
          <p:nvPr/>
        </p:nvSpPr>
        <p:spPr>
          <a:xfrm>
            <a:off x="4067944" y="4653136"/>
            <a:ext cx="2232248" cy="17281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El final del </a:t>
            </a:r>
            <a:r>
              <a:rPr lang="es-MX" sz="1400" b="1" dirty="0" smtClean="0"/>
              <a:t>Siglo XX </a:t>
            </a:r>
            <a:r>
              <a:rPr lang="es-MX" dirty="0" smtClean="0"/>
              <a:t>p</a:t>
            </a:r>
            <a:r>
              <a:rPr lang="es-MX" sz="1400" dirty="0" smtClean="0"/>
              <a:t>resiona a los </a:t>
            </a:r>
            <a:r>
              <a:rPr lang="es-MX" sz="1400" dirty="0" err="1" smtClean="0"/>
              <a:t>epidemió</a:t>
            </a:r>
            <a:r>
              <a:rPr lang="es-MX" sz="1400" dirty="0" smtClean="0"/>
              <a:t>-</a:t>
            </a:r>
          </a:p>
          <a:p>
            <a:pPr algn="ctr"/>
            <a:r>
              <a:rPr lang="es-MX" sz="1400" dirty="0" smtClean="0"/>
              <a:t>logos a expandir su base conceptual y metodológica</a:t>
            </a:r>
          </a:p>
          <a:p>
            <a:pPr algn="ctr"/>
            <a:r>
              <a:rPr lang="es-MX" sz="1400" dirty="0" smtClean="0"/>
              <a:t>para responder a horizontes de Salud Pública más</a:t>
            </a:r>
          </a:p>
          <a:p>
            <a:pPr algn="ctr"/>
            <a:r>
              <a:rPr lang="es-MX" sz="1400" dirty="0" smtClean="0"/>
              <a:t>amplios.</a:t>
            </a:r>
            <a:endParaRPr lang="es-MX" sz="1400" dirty="0"/>
          </a:p>
        </p:txBody>
      </p:sp>
      <p:cxnSp>
        <p:nvCxnSpPr>
          <p:cNvPr id="57" name="56 Conector recto"/>
          <p:cNvCxnSpPr>
            <a:stCxn id="53" idx="3"/>
          </p:cNvCxnSpPr>
          <p:nvPr/>
        </p:nvCxnSpPr>
        <p:spPr>
          <a:xfrm flipV="1">
            <a:off x="6300192" y="5373216"/>
            <a:ext cx="36004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Rectángulo"/>
          <p:cNvSpPr/>
          <p:nvPr/>
        </p:nvSpPr>
        <p:spPr>
          <a:xfrm>
            <a:off x="6660232" y="5013176"/>
            <a:ext cx="216024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/>
              <a:t>L</a:t>
            </a:r>
            <a:r>
              <a:rPr lang="es-MX" sz="1100" dirty="0" smtClean="0"/>
              <a:t>as relaciones políticas, </a:t>
            </a:r>
            <a:r>
              <a:rPr lang="es-MX" sz="1100" dirty="0" err="1" smtClean="0"/>
              <a:t>económi</a:t>
            </a:r>
            <a:r>
              <a:rPr lang="es-MX" sz="1100" dirty="0" smtClean="0"/>
              <a:t>-</a:t>
            </a:r>
          </a:p>
          <a:p>
            <a:pPr algn="ctr"/>
            <a:r>
              <a:rPr lang="es-MX" sz="1100" dirty="0" smtClean="0"/>
              <a:t>cas y sociales entre regiones o países y el impacto</a:t>
            </a:r>
          </a:p>
          <a:p>
            <a:pPr algn="ctr"/>
            <a:r>
              <a:rPr lang="es-MX" sz="1100" dirty="0" smtClean="0"/>
              <a:t>global que la actividad humana tiene sobre los</a:t>
            </a:r>
          </a:p>
          <a:p>
            <a:pPr algn="ctr"/>
            <a:r>
              <a:rPr lang="es-MX" sz="1100" dirty="0" smtClean="0"/>
              <a:t>sistemas naturales de la biosfera, qué tanto y en</a:t>
            </a:r>
          </a:p>
          <a:p>
            <a:pPr algn="ctr"/>
            <a:r>
              <a:rPr lang="es-MX" sz="1100" dirty="0" smtClean="0"/>
              <a:t>qué forma determinan la evolución del proceso</a:t>
            </a:r>
          </a:p>
          <a:p>
            <a:pPr algn="ctr"/>
            <a:r>
              <a:rPr lang="es-MX" sz="1100" dirty="0" smtClean="0"/>
              <a:t>salud-enfermedad.</a:t>
            </a:r>
            <a:endParaRPr lang="es-MX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246</Words>
  <Application>Microsoft Office PowerPoint</Application>
  <PresentationFormat>Presentación en pantalla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HISTORIA DE LA EPIDEMIOLOGIA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DE LA EPIDEMIOLOGIA</dc:title>
  <dc:creator>lulu</dc:creator>
  <cp:lastModifiedBy>lulu</cp:lastModifiedBy>
  <cp:revision>11</cp:revision>
  <dcterms:created xsi:type="dcterms:W3CDTF">2012-03-11T16:04:09Z</dcterms:created>
  <dcterms:modified xsi:type="dcterms:W3CDTF">2012-03-11T17:00:42Z</dcterms:modified>
</cp:coreProperties>
</file>