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40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408E5-C3E3-134F-8C88-8D49C6371355}" type="datetimeFigureOut">
              <a:rPr lang="es-ES" smtClean="0"/>
              <a:t>11/03/12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C4DA3-4E4A-1F46-8D15-F8879201ECD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2917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C4DA3-4E4A-1F46-8D15-F8879201ECD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602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A4A6734C-E115-4BC5-9FB0-F9BF6FABFDA0}" type="datetimeFigureOut">
              <a:rPr lang="en-US" smtClean="0"/>
              <a:t>11/03/12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er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A4A6734C-E115-4BC5-9FB0-F9BF6FABFDA0}" type="datetimeFigureOut">
              <a:rPr lang="en-US" smtClean="0"/>
              <a:t>11/03/12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A4A6734C-E115-4BC5-9FB0-F9BF6FABFDA0}" type="datetimeFigureOut">
              <a:rPr lang="en-US" smtClean="0"/>
              <a:t>11/03/12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11/03/12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11/03/12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11/03/12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11/03/12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  <p:sldLayoutId id="214748392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40664" y="142602"/>
            <a:ext cx="1676977" cy="125356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El papiro de </a:t>
            </a:r>
            <a:r>
              <a:rPr lang="es-ES" sz="1000" dirty="0" err="1" smtClean="0"/>
              <a:t>Ebers</a:t>
            </a:r>
            <a:r>
              <a:rPr lang="es-ES" sz="1000" dirty="0" smtClean="0"/>
              <a:t> </a:t>
            </a:r>
            <a:r>
              <a:rPr lang="es-ES" sz="1000" dirty="0"/>
              <a:t>menciona unas fiebres </a:t>
            </a:r>
            <a:r>
              <a:rPr lang="es-ES" sz="1000" dirty="0" smtClean="0"/>
              <a:t>pestilentes que asolaron </a:t>
            </a:r>
            <a:r>
              <a:rPr lang="es-ES" sz="1000" dirty="0"/>
              <a:t>a la población de </a:t>
            </a:r>
            <a:r>
              <a:rPr lang="es-ES" sz="1000" dirty="0" smtClean="0"/>
              <a:t>los </a:t>
            </a:r>
            <a:r>
              <a:rPr lang="es-ES" sz="1000" dirty="0"/>
              <a:t>márgenes del Nilo alrededor del año 2000 a.C.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1837961" y="660400"/>
            <a:ext cx="427719" cy="18288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redondeado 6"/>
          <p:cNvSpPr/>
          <p:nvPr/>
        </p:nvSpPr>
        <p:spPr>
          <a:xfrm>
            <a:off x="2306320" y="142602"/>
            <a:ext cx="1310640" cy="125356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D</a:t>
            </a:r>
            <a:r>
              <a:rPr lang="es-ES" sz="1000" dirty="0" smtClean="0"/>
              <a:t>estaca </a:t>
            </a:r>
            <a:r>
              <a:rPr lang="es-ES" sz="1000" dirty="0"/>
              <a:t>la de la plaga que obligó a </a:t>
            </a:r>
            <a:r>
              <a:rPr lang="es-ES" sz="1000" dirty="0" err="1"/>
              <a:t>Mineptah</a:t>
            </a:r>
            <a:r>
              <a:rPr lang="es-ES" sz="1000" dirty="0"/>
              <a:t>, el faraón </a:t>
            </a:r>
            <a:r>
              <a:rPr lang="es-ES" sz="1000" dirty="0" smtClean="0"/>
              <a:t>egipcio </a:t>
            </a:r>
            <a:r>
              <a:rPr lang="es-ES" sz="1000" dirty="0"/>
              <a:t>alrededor del año 1224 </a:t>
            </a:r>
            <a:r>
              <a:rPr lang="es-ES" sz="1000" dirty="0" smtClean="0"/>
              <a:t>a.C.</a:t>
            </a:r>
            <a:endParaRPr lang="es-ES" sz="1000" dirty="0"/>
          </a:p>
        </p:txBody>
      </p:sp>
      <p:sp>
        <p:nvSpPr>
          <p:cNvPr id="8" name="Flecha derecha 7"/>
          <p:cNvSpPr/>
          <p:nvPr/>
        </p:nvSpPr>
        <p:spPr>
          <a:xfrm>
            <a:off x="3650978" y="660400"/>
            <a:ext cx="510668" cy="18288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redondeado 8"/>
          <p:cNvSpPr/>
          <p:nvPr/>
        </p:nvSpPr>
        <p:spPr>
          <a:xfrm>
            <a:off x="4218346" y="142602"/>
            <a:ext cx="1406116" cy="125356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L</a:t>
            </a:r>
            <a:r>
              <a:rPr lang="es-ES" sz="1000" dirty="0" smtClean="0"/>
              <a:t>a </a:t>
            </a:r>
            <a:r>
              <a:rPr lang="es-ES" sz="1000" dirty="0"/>
              <a:t>plaga de </a:t>
            </a:r>
            <a:r>
              <a:rPr lang="es-ES" sz="1000" dirty="0" smtClean="0"/>
              <a:t>Atenas </a:t>
            </a:r>
            <a:r>
              <a:rPr lang="es-ES" sz="1000" dirty="0"/>
              <a:t>asoló esta ciudad durante la Guerra del Peloponeso en el año 430 </a:t>
            </a:r>
            <a:r>
              <a:rPr lang="es-ES" sz="1000" dirty="0" err="1"/>
              <a:t>a.c.</a:t>
            </a:r>
            <a:endParaRPr lang="es-ES" sz="1000" dirty="0"/>
          </a:p>
        </p:txBody>
      </p:sp>
      <p:sp>
        <p:nvSpPr>
          <p:cNvPr id="10" name="Flecha derecha 9"/>
          <p:cNvSpPr/>
          <p:nvPr/>
        </p:nvSpPr>
        <p:spPr>
          <a:xfrm>
            <a:off x="5669822" y="660400"/>
            <a:ext cx="544302" cy="18288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redondeado 10"/>
          <p:cNvSpPr/>
          <p:nvPr/>
        </p:nvSpPr>
        <p:spPr>
          <a:xfrm>
            <a:off x="6270824" y="142602"/>
            <a:ext cx="2335962" cy="125356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La primera referencia propiamente médica de un término análogo se encuentra en Hipócrates (460-385 a.C.), quien usó las expresiones </a:t>
            </a:r>
            <a:r>
              <a:rPr lang="es-ES" sz="1000" i="1" dirty="0"/>
              <a:t>epidémico</a:t>
            </a:r>
            <a:r>
              <a:rPr lang="es-ES" sz="1000" dirty="0"/>
              <a:t> y </a:t>
            </a:r>
            <a:r>
              <a:rPr lang="es-ES" sz="1000" i="1" dirty="0"/>
              <a:t>endémico</a:t>
            </a:r>
            <a:r>
              <a:rPr lang="es-ES" sz="1000" dirty="0"/>
              <a:t> para referirse a los padecimientos según fueran o no propios de determinado </a:t>
            </a:r>
            <a:r>
              <a:rPr lang="es-ES" sz="1000" dirty="0" smtClean="0"/>
              <a:t>lugar.</a:t>
            </a:r>
            <a:endParaRPr lang="es-ES" sz="1000" dirty="0"/>
          </a:p>
        </p:txBody>
      </p:sp>
      <p:sp>
        <p:nvSpPr>
          <p:cNvPr id="12" name="Flecha curvada hacia abajo 11"/>
          <p:cNvSpPr/>
          <p:nvPr/>
        </p:nvSpPr>
        <p:spPr>
          <a:xfrm rot="5400000">
            <a:off x="8029754" y="1282790"/>
            <a:ext cx="1653006" cy="408226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7064594" y="1746395"/>
            <a:ext cx="1542192" cy="11340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E</a:t>
            </a:r>
            <a:r>
              <a:rPr lang="es-ES" sz="1000" dirty="0" smtClean="0"/>
              <a:t>ntre </a:t>
            </a:r>
            <a:r>
              <a:rPr lang="es-ES" sz="1000" dirty="0"/>
              <a:t>los siglos V y VI </a:t>
            </a:r>
            <a:r>
              <a:rPr lang="es-ES" sz="1000" dirty="0" smtClean="0"/>
              <a:t>d.C., una </a:t>
            </a:r>
            <a:r>
              <a:rPr lang="es-ES" sz="1000" dirty="0"/>
              <a:t>terrible </a:t>
            </a:r>
            <a:r>
              <a:rPr lang="es-ES" sz="1000" dirty="0" smtClean="0"/>
              <a:t>plaga que </a:t>
            </a:r>
            <a:r>
              <a:rPr lang="es-ES" sz="1000" dirty="0"/>
              <a:t>azotó al mundo ya recibió el nombre griego de "</a:t>
            </a:r>
            <a:r>
              <a:rPr lang="es-ES" sz="1000" dirty="0" smtClean="0"/>
              <a:t>epidemia”.</a:t>
            </a:r>
            <a:endParaRPr lang="es-ES" sz="1000" dirty="0"/>
          </a:p>
        </p:txBody>
      </p:sp>
      <p:sp>
        <p:nvSpPr>
          <p:cNvPr id="2" name="Flecha izquierda 1"/>
          <p:cNvSpPr/>
          <p:nvPr/>
        </p:nvSpPr>
        <p:spPr>
          <a:xfrm>
            <a:off x="6429578" y="2211343"/>
            <a:ext cx="578322" cy="20412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redondeado 2"/>
          <p:cNvSpPr/>
          <p:nvPr/>
        </p:nvSpPr>
        <p:spPr>
          <a:xfrm>
            <a:off x="4921403" y="1757736"/>
            <a:ext cx="1479823" cy="11340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L</a:t>
            </a:r>
            <a:r>
              <a:rPr lang="es-ES" sz="1000" dirty="0" smtClean="0"/>
              <a:t>a </a:t>
            </a:r>
            <a:r>
              <a:rPr lang="es-ES" sz="1000" dirty="0"/>
              <a:t>aparición de la pandemia de peste bubónica o peste </a:t>
            </a:r>
            <a:r>
              <a:rPr lang="es-ES" sz="1000" dirty="0" smtClean="0"/>
              <a:t>negra </a:t>
            </a:r>
            <a:r>
              <a:rPr lang="es-ES" sz="1000" dirty="0"/>
              <a:t>azotó a Europa durante el siglo </a:t>
            </a:r>
            <a:r>
              <a:rPr lang="es-ES" sz="1000" dirty="0" smtClean="0"/>
              <a:t>XIV.</a:t>
            </a:r>
            <a:endParaRPr lang="es-ES" sz="1000" dirty="0"/>
          </a:p>
        </p:txBody>
      </p:sp>
      <p:sp>
        <p:nvSpPr>
          <p:cNvPr id="6" name="Flecha izquierda 5"/>
          <p:cNvSpPr/>
          <p:nvPr/>
        </p:nvSpPr>
        <p:spPr>
          <a:xfrm>
            <a:off x="4252366" y="2211344"/>
            <a:ext cx="623680" cy="20412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redondeado 13"/>
          <p:cNvSpPr/>
          <p:nvPr/>
        </p:nvSpPr>
        <p:spPr>
          <a:xfrm>
            <a:off x="2460713" y="1746395"/>
            <a:ext cx="1751972" cy="11340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En 1546, </a:t>
            </a:r>
            <a:r>
              <a:rPr lang="es-ES" sz="1000" dirty="0" err="1"/>
              <a:t>Girolamo</a:t>
            </a:r>
            <a:r>
              <a:rPr lang="es-ES" sz="1000" dirty="0"/>
              <a:t> </a:t>
            </a:r>
            <a:r>
              <a:rPr lang="es-ES" sz="1000" dirty="0" err="1"/>
              <a:t>Fracastoro</a:t>
            </a:r>
            <a:r>
              <a:rPr lang="es-ES" sz="1000" dirty="0"/>
              <a:t> </a:t>
            </a:r>
            <a:r>
              <a:rPr lang="es-ES" sz="1000" dirty="0" smtClean="0"/>
              <a:t>publicó </a:t>
            </a:r>
            <a:r>
              <a:rPr lang="es-ES" sz="1000" dirty="0"/>
              <a:t>por primera vez </a:t>
            </a:r>
            <a:r>
              <a:rPr lang="es-ES" sz="1000" dirty="0" smtClean="0"/>
              <a:t>que </a:t>
            </a:r>
            <a:r>
              <a:rPr lang="es-ES" sz="1000" dirty="0"/>
              <a:t>todas las enfermedades que en ese </a:t>
            </a:r>
            <a:r>
              <a:rPr lang="es-ES" sz="1000" dirty="0" smtClean="0"/>
              <a:t>momento </a:t>
            </a:r>
            <a:r>
              <a:rPr lang="es-ES" sz="1000" dirty="0" err="1" smtClean="0"/>
              <a:t>habñian</a:t>
            </a:r>
            <a:r>
              <a:rPr lang="es-ES" sz="1000" dirty="0" smtClean="0"/>
              <a:t> podían calificarse como contagiosas.</a:t>
            </a:r>
            <a:endParaRPr lang="es-ES" sz="1000" dirty="0"/>
          </a:p>
        </p:txBody>
      </p:sp>
      <p:sp>
        <p:nvSpPr>
          <p:cNvPr id="15" name="Flecha izquierda 14"/>
          <p:cNvSpPr/>
          <p:nvPr/>
        </p:nvSpPr>
        <p:spPr>
          <a:xfrm>
            <a:off x="1837961" y="2211344"/>
            <a:ext cx="577390" cy="20412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redondeado 16"/>
          <p:cNvSpPr/>
          <p:nvPr/>
        </p:nvSpPr>
        <p:spPr>
          <a:xfrm>
            <a:off x="140664" y="1610313"/>
            <a:ext cx="1659975" cy="137216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E</a:t>
            </a:r>
            <a:r>
              <a:rPr lang="es-ES" sz="1000" dirty="0" smtClean="0"/>
              <a:t>n 1580, Guillaume </a:t>
            </a:r>
            <a:r>
              <a:rPr lang="es-ES" sz="1000" dirty="0"/>
              <a:t>de </a:t>
            </a:r>
            <a:r>
              <a:rPr lang="es-ES" sz="1000" dirty="0" err="1"/>
              <a:t>Baillou</a:t>
            </a:r>
            <a:r>
              <a:rPr lang="es-ES" sz="1000" dirty="0"/>
              <a:t> </a:t>
            </a:r>
            <a:r>
              <a:rPr lang="es-ES" sz="1000" dirty="0" smtClean="0"/>
              <a:t>publicó </a:t>
            </a:r>
            <a:r>
              <a:rPr lang="es-ES" sz="1000" dirty="0"/>
              <a:t>el libro </a:t>
            </a:r>
            <a:r>
              <a:rPr lang="es-ES" sz="1000" i="1" dirty="0" err="1"/>
              <a:t>Epidemiorum</a:t>
            </a:r>
            <a:r>
              <a:rPr lang="es-ES" sz="1000" dirty="0"/>
              <a:t> ("sobre las </a:t>
            </a:r>
            <a:r>
              <a:rPr lang="es-ES" sz="1000" dirty="0" smtClean="0"/>
              <a:t>epidemias”) </a:t>
            </a:r>
            <a:r>
              <a:rPr lang="es-ES" sz="1000" dirty="0"/>
              <a:t>conteniendo una relación completa de las epidemias de sarampión, difteria y peste bubónica</a:t>
            </a:r>
            <a:endParaRPr lang="es-ES" sz="1000" dirty="0"/>
          </a:p>
        </p:txBody>
      </p:sp>
      <p:sp>
        <p:nvSpPr>
          <p:cNvPr id="20" name="Flecha abajo 19"/>
          <p:cNvSpPr/>
          <p:nvPr/>
        </p:nvSpPr>
        <p:spPr>
          <a:xfrm>
            <a:off x="714395" y="3016500"/>
            <a:ext cx="204114" cy="3969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redondeado 20"/>
          <p:cNvSpPr/>
          <p:nvPr/>
        </p:nvSpPr>
        <p:spPr>
          <a:xfrm>
            <a:off x="144040" y="3458767"/>
            <a:ext cx="1344830" cy="125876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Del siglo XIV al </a:t>
            </a:r>
            <a:r>
              <a:rPr lang="es-ES" sz="1000" dirty="0" smtClean="0"/>
              <a:t>XVII aparecieron </a:t>
            </a:r>
            <a:r>
              <a:rPr lang="es-ES" sz="1000" dirty="0"/>
              <a:t>prácticas sanitarias que basaban su fuerza en los resultados del aislamiento y la cuarentena.</a:t>
            </a:r>
            <a:endParaRPr lang="es-ES" sz="1000" dirty="0"/>
          </a:p>
        </p:txBody>
      </p:sp>
      <p:sp>
        <p:nvSpPr>
          <p:cNvPr id="22" name="Flecha derecha 21"/>
          <p:cNvSpPr/>
          <p:nvPr/>
        </p:nvSpPr>
        <p:spPr>
          <a:xfrm>
            <a:off x="1511550" y="3999402"/>
            <a:ext cx="427719" cy="18288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redondeado 22"/>
          <p:cNvSpPr/>
          <p:nvPr/>
        </p:nvSpPr>
        <p:spPr>
          <a:xfrm>
            <a:off x="1995969" y="3458767"/>
            <a:ext cx="1213150" cy="125876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/>
              <a:t>En 1830</a:t>
            </a:r>
            <a:r>
              <a:rPr lang="es-ES" sz="1000" dirty="0"/>
              <a:t>, </a:t>
            </a:r>
            <a:r>
              <a:rPr lang="es-ES" sz="1000" dirty="0" smtClean="0"/>
              <a:t>se demostr</a:t>
            </a:r>
            <a:r>
              <a:rPr lang="es-ES" sz="1000" dirty="0" smtClean="0"/>
              <a:t>ó </a:t>
            </a:r>
            <a:r>
              <a:rPr lang="es-ES" sz="1000" dirty="0" smtClean="0"/>
              <a:t>que </a:t>
            </a:r>
            <a:r>
              <a:rPr lang="es-ES" sz="1000" dirty="0"/>
              <a:t>la tuberculosis no se transmitía </a:t>
            </a:r>
            <a:r>
              <a:rPr lang="es-ES" sz="1000" dirty="0" err="1" smtClean="0"/>
              <a:t>hereditariamen</a:t>
            </a:r>
            <a:r>
              <a:rPr lang="es-ES" sz="1000" dirty="0" smtClean="0"/>
              <a:t>-te</a:t>
            </a:r>
            <a:endParaRPr lang="es-ES" sz="1000" dirty="0"/>
          </a:p>
        </p:txBody>
      </p:sp>
      <p:sp>
        <p:nvSpPr>
          <p:cNvPr id="24" name="Flecha derecha 23"/>
          <p:cNvSpPr/>
          <p:nvPr/>
        </p:nvSpPr>
        <p:spPr>
          <a:xfrm>
            <a:off x="3256894" y="3999402"/>
            <a:ext cx="427719" cy="18288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redondeado 24"/>
          <p:cNvSpPr/>
          <p:nvPr/>
        </p:nvSpPr>
        <p:spPr>
          <a:xfrm>
            <a:off x="3708252" y="3458767"/>
            <a:ext cx="1473961" cy="125876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E</a:t>
            </a:r>
            <a:r>
              <a:rPr lang="es-ES" sz="1000" dirty="0" smtClean="0"/>
              <a:t>n </a:t>
            </a:r>
            <a:r>
              <a:rPr lang="es-ES" sz="1000" dirty="0"/>
              <a:t>1941, </a:t>
            </a:r>
            <a:r>
              <a:rPr lang="es-ES" sz="1000" dirty="0" err="1"/>
              <a:t>Major</a:t>
            </a:r>
            <a:r>
              <a:rPr lang="es-ES" sz="1000" dirty="0"/>
              <a:t> </a:t>
            </a:r>
            <a:r>
              <a:rPr lang="es-ES" sz="1000" dirty="0" err="1"/>
              <a:t>Greenwood</a:t>
            </a:r>
            <a:r>
              <a:rPr lang="es-ES" sz="1000" dirty="0"/>
              <a:t> </a:t>
            </a:r>
            <a:r>
              <a:rPr lang="es-ES" sz="1000" dirty="0" smtClean="0"/>
              <a:t>definió la epidemiolog</a:t>
            </a:r>
            <a:r>
              <a:rPr lang="es-ES" sz="1000" dirty="0" smtClean="0"/>
              <a:t>ía</a:t>
            </a:r>
            <a:r>
              <a:rPr lang="es-ES" sz="1000" dirty="0" smtClean="0"/>
              <a:t> como </a:t>
            </a:r>
            <a:r>
              <a:rPr lang="es-ES" sz="1000" dirty="0"/>
              <a:t>"el estudio de la enfermedad, considerada como fenómeno de masas"</a:t>
            </a:r>
            <a:endParaRPr lang="es-ES" sz="1000" dirty="0"/>
          </a:p>
        </p:txBody>
      </p:sp>
      <p:sp>
        <p:nvSpPr>
          <p:cNvPr id="26" name="Flecha derecha 25"/>
          <p:cNvSpPr/>
          <p:nvPr/>
        </p:nvSpPr>
        <p:spPr>
          <a:xfrm>
            <a:off x="5232550" y="3999402"/>
            <a:ext cx="427719" cy="18288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redondeado 26"/>
          <p:cNvSpPr/>
          <p:nvPr/>
        </p:nvSpPr>
        <p:spPr>
          <a:xfrm>
            <a:off x="5683908" y="3277325"/>
            <a:ext cx="1471403" cy="153093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En la década de los ochenta, </a:t>
            </a:r>
            <a:r>
              <a:rPr lang="es-ES" sz="1000" dirty="0" smtClean="0"/>
              <a:t>se encontr</a:t>
            </a:r>
            <a:r>
              <a:rPr lang="es-ES" sz="1000" dirty="0" smtClean="0"/>
              <a:t>ó </a:t>
            </a:r>
            <a:r>
              <a:rPr lang="es-ES" sz="1000" dirty="0" smtClean="0"/>
              <a:t>una </a:t>
            </a:r>
            <a:r>
              <a:rPr lang="es-ES" sz="1000" dirty="0"/>
              <a:t>fuerte asociación entre las prácticas sexuales y el riesgo de transmisión del Síndrome de Inmunodeficiencia Humana</a:t>
            </a:r>
            <a:endParaRPr lang="es-ES" sz="1000" dirty="0"/>
          </a:p>
        </p:txBody>
      </p:sp>
      <p:sp>
        <p:nvSpPr>
          <p:cNvPr id="28" name="Flecha curvada hacia abajo 27"/>
          <p:cNvSpPr/>
          <p:nvPr/>
        </p:nvSpPr>
        <p:spPr>
          <a:xfrm rot="5400000">
            <a:off x="6611621" y="4491416"/>
            <a:ext cx="2005890" cy="805115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5683908" y="5131454"/>
            <a:ext cx="1471403" cy="153093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/>
              <a:t>En el siglo XXI el tema de la epidemiolog</a:t>
            </a:r>
            <a:r>
              <a:rPr lang="es-ES" sz="1000" dirty="0" smtClean="0"/>
              <a:t>ía ha sido uno de los temas predilectos en las ciencias naturales.</a:t>
            </a:r>
            <a:endParaRPr lang="es-ES" sz="10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660115" y="5362286"/>
            <a:ext cx="410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Historia de la Epidemiolog</a:t>
            </a:r>
            <a:r>
              <a:rPr lang="es-E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ía</a:t>
            </a:r>
            <a:endParaRPr lang="es-E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46343" y="6395886"/>
            <a:ext cx="41153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b="1" i="1" dirty="0">
                <a:solidFill>
                  <a:srgbClr val="F44B5B"/>
                </a:solidFill>
              </a:rPr>
              <a:t>http://</a:t>
            </a:r>
            <a:r>
              <a:rPr lang="es-ES" sz="1050" b="1" i="1" dirty="0" err="1">
                <a:solidFill>
                  <a:srgbClr val="F44B5B"/>
                </a:solidFill>
              </a:rPr>
              <a:t>escuela.med.puc.cl</a:t>
            </a:r>
            <a:r>
              <a:rPr lang="es-ES" sz="1050" b="1" i="1" dirty="0">
                <a:solidFill>
                  <a:srgbClr val="F44B5B"/>
                </a:solidFill>
              </a:rPr>
              <a:t>/recursos/</a:t>
            </a:r>
            <a:r>
              <a:rPr lang="es-ES" sz="1050" b="1" i="1" dirty="0" err="1">
                <a:solidFill>
                  <a:srgbClr val="F44B5B"/>
                </a:solidFill>
              </a:rPr>
              <a:t>recepidem</a:t>
            </a:r>
            <a:r>
              <a:rPr lang="es-ES" sz="1050" b="1" i="1" dirty="0">
                <a:solidFill>
                  <a:srgbClr val="F44B5B"/>
                </a:solidFill>
              </a:rPr>
              <a:t>/introductorios3.htm</a:t>
            </a:r>
          </a:p>
          <a:p>
            <a:endParaRPr lang="es-ES" sz="1050" dirty="0"/>
          </a:p>
        </p:txBody>
      </p:sp>
    </p:spTree>
    <p:extLst>
      <p:ext uri="{BB962C8B-B14F-4D97-AF65-F5344CB8AC3E}">
        <p14:creationId xmlns:p14="http://schemas.microsoft.com/office/powerpoint/2010/main" val="2542327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Montura">
  <a:themeElements>
    <a:clrScheme name="Artículo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Montura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Montura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Montura.thmx</Template>
  <TotalTime>271</TotalTime>
  <Words>324</Words>
  <Application>Microsoft Macintosh PowerPoint</Application>
  <PresentationFormat>Presentación en pantalla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Montura</vt:lpstr>
      <vt:lpstr>Presentación de PowerPoint</vt:lpstr>
    </vt:vector>
  </TitlesOfParts>
  <Company>Universidad Guadalajara Lamar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Veronica Aguilera Salinas</dc:creator>
  <cp:lastModifiedBy>Veronica Aguilera Salinas</cp:lastModifiedBy>
  <cp:revision>9</cp:revision>
  <dcterms:created xsi:type="dcterms:W3CDTF">2012-03-11T03:12:23Z</dcterms:created>
  <dcterms:modified xsi:type="dcterms:W3CDTF">2012-03-11T20:00:00Z</dcterms:modified>
</cp:coreProperties>
</file>