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78" autoAdjust="0"/>
    <p:restoredTop sz="86453" autoAdjust="0"/>
  </p:normalViewPr>
  <p:slideViewPr>
    <p:cSldViewPr>
      <p:cViewPr varScale="1">
        <p:scale>
          <a:sx n="74" d="100"/>
          <a:sy n="74" d="100"/>
        </p:scale>
        <p:origin x="-9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672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357-D44B-4A52-871E-DCBCD246B139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5C2B-B228-44ED-913C-0DF4C4878E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357-D44B-4A52-871E-DCBCD246B139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5C2B-B228-44ED-913C-0DF4C4878E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357-D44B-4A52-871E-DCBCD246B139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5C2B-B228-44ED-913C-0DF4C4878E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357-D44B-4A52-871E-DCBCD246B139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5C2B-B228-44ED-913C-0DF4C4878E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357-D44B-4A52-871E-DCBCD246B139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5C2B-B228-44ED-913C-0DF4C4878E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357-D44B-4A52-871E-DCBCD246B139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5C2B-B228-44ED-913C-0DF4C4878E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357-D44B-4A52-871E-DCBCD246B139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5C2B-B228-44ED-913C-0DF4C4878E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357-D44B-4A52-871E-DCBCD246B139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5C2B-B228-44ED-913C-0DF4C4878E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357-D44B-4A52-871E-DCBCD246B139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5C2B-B228-44ED-913C-0DF4C4878E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357-D44B-4A52-871E-DCBCD246B139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5C2B-B228-44ED-913C-0DF4C4878E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357-D44B-4A52-871E-DCBCD246B139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5C2B-B228-44ED-913C-0DF4C4878E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AB357-D44B-4A52-871E-DCBCD246B139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C5C2B-B228-44ED-913C-0DF4C4878E5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Estad%C3%ADstica" TargetMode="External"/><Relationship Id="rId3" Type="http://schemas.openxmlformats.org/officeDocument/2006/relationships/hyperlink" Target="http://es.wikipedia.org/wiki/Frecuencia" TargetMode="External"/><Relationship Id="rId7" Type="http://schemas.openxmlformats.org/officeDocument/2006/relationships/hyperlink" Target="http://es.wikipedia.org/wiki/Demograf%C3%ADa" TargetMode="External"/><Relationship Id="rId2" Type="http://schemas.openxmlformats.org/officeDocument/2006/relationships/hyperlink" Target="http://es.wikipedia.org/wiki/Distribuci%C3%B3n_de_probabilid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Siglo_XX" TargetMode="External"/><Relationship Id="rId5" Type="http://schemas.openxmlformats.org/officeDocument/2006/relationships/hyperlink" Target="http://es.wikipedia.org/wiki/Enfermedad" TargetMode="External"/><Relationship Id="rId10" Type="http://schemas.openxmlformats.org/officeDocument/2006/relationships/hyperlink" Target="http://es.wikipedia.org/wiki/Creencia" TargetMode="External"/><Relationship Id="rId4" Type="http://schemas.openxmlformats.org/officeDocument/2006/relationships/hyperlink" Target="http://es.wikipedia.org/wiki/Salud" TargetMode="External"/><Relationship Id="rId9" Type="http://schemas.openxmlformats.org/officeDocument/2006/relationships/hyperlink" Target="http://es.wikipedia.org/wiki/Superstici%C3%B3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EPIDEMIOLOGIA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1600" dirty="0"/>
              <a:t>La </a:t>
            </a:r>
            <a:r>
              <a:rPr lang="es-MX" sz="1600" b="1" dirty="0" smtClean="0"/>
              <a:t>epidemiología</a:t>
            </a:r>
            <a:r>
              <a:rPr lang="es-MX" sz="1600" dirty="0" smtClean="0"/>
              <a:t> es una disciplina científica que estudia la </a:t>
            </a:r>
            <a:r>
              <a:rPr lang="es-MX" sz="1600" dirty="0">
                <a:hlinkClick r:id="rId2" tooltip="Distribución de probabilidad"/>
              </a:rPr>
              <a:t>distribución</a:t>
            </a:r>
            <a:r>
              <a:rPr lang="es-MX" sz="1600" dirty="0"/>
              <a:t>, la </a:t>
            </a:r>
            <a:r>
              <a:rPr lang="es-MX" sz="1600" dirty="0">
                <a:hlinkClick r:id="rId3" tooltip="Frecuencia"/>
              </a:rPr>
              <a:t>frecuencia</a:t>
            </a:r>
            <a:r>
              <a:rPr lang="es-MX" sz="1600" dirty="0"/>
              <a:t>, los determinantes, las relaciones, las predicciones y el control de los factores relacionados con la </a:t>
            </a:r>
            <a:r>
              <a:rPr lang="es-MX" sz="1600" dirty="0">
                <a:hlinkClick r:id="rId4" tooltip="Salud"/>
              </a:rPr>
              <a:t>salud</a:t>
            </a:r>
            <a:r>
              <a:rPr lang="es-MX" sz="1600" dirty="0"/>
              <a:t> y con las distintas </a:t>
            </a:r>
            <a:r>
              <a:rPr lang="es-MX" sz="1600" dirty="0" smtClean="0">
                <a:hlinkClick r:id="rId5" tooltip="Enfermedad"/>
              </a:rPr>
              <a:t>enfermedades</a:t>
            </a:r>
            <a:r>
              <a:rPr lang="es-MX" sz="1600" dirty="0"/>
              <a:t> existentes en poblaciones humanas específicas. </a:t>
            </a:r>
            <a:endParaRPr lang="es-MX" sz="1600" dirty="0" smtClean="0"/>
          </a:p>
          <a:p>
            <a:r>
              <a:rPr lang="es-MX" sz="1600" dirty="0"/>
              <a:t>La epidemiología es una rama de la salud pública con antecedentes históricos desde 2000 antes de </a:t>
            </a:r>
            <a:r>
              <a:rPr lang="es-MX" sz="1600" dirty="0" smtClean="0"/>
              <a:t>Cristo.</a:t>
            </a:r>
          </a:p>
          <a:p>
            <a:pPr lvl="0"/>
            <a:r>
              <a:rPr lang="es-MX" sz="1600" dirty="0"/>
              <a:t>Ya en el </a:t>
            </a:r>
            <a:r>
              <a:rPr lang="es-MX" sz="1600" u="sng" dirty="0">
                <a:hlinkClick r:id="rId6"/>
              </a:rPr>
              <a:t>siglo XX</a:t>
            </a:r>
            <a:r>
              <a:rPr lang="es-MX" sz="1600" dirty="0"/>
              <a:t> los estudios epidemiológicos se extendieron a las enfermedades y problemas de salud en general, analizados mediante diversos métodos, entre los cuales los de la </a:t>
            </a:r>
            <a:r>
              <a:rPr lang="es-MX" sz="1600" u="sng" dirty="0">
                <a:hlinkClick r:id="rId7"/>
              </a:rPr>
              <a:t>demografía</a:t>
            </a:r>
            <a:r>
              <a:rPr lang="es-MX" sz="1600" dirty="0"/>
              <a:t> y la </a:t>
            </a:r>
            <a:r>
              <a:rPr lang="es-MX" sz="1600" u="sng" dirty="0">
                <a:hlinkClick r:id="rId8"/>
              </a:rPr>
              <a:t>estadística</a:t>
            </a:r>
            <a:r>
              <a:rPr lang="es-MX" sz="1600" dirty="0"/>
              <a:t> son especialmente </a:t>
            </a:r>
            <a:r>
              <a:rPr lang="es-MX" sz="1600" dirty="0" smtClean="0"/>
              <a:t>importantes</a:t>
            </a:r>
            <a:endParaRPr lang="es-MX" sz="1600" dirty="0"/>
          </a:p>
          <a:p>
            <a:pPr lvl="0"/>
            <a:r>
              <a:rPr lang="es-ES" sz="1600" dirty="0" smtClean="0"/>
              <a:t>Se dice que Hipócrates es el “Padre de la medicina” por sus importantes aportaciones a esta.</a:t>
            </a:r>
          </a:p>
          <a:p>
            <a:r>
              <a:rPr lang="es-MX" sz="1600" dirty="0"/>
              <a:t>Hipócrates es considerado el primer médico que rechazó las </a:t>
            </a:r>
            <a:r>
              <a:rPr lang="es-MX" sz="1600" dirty="0" smtClean="0">
                <a:hlinkClick r:id="rId9" tooltip="Superstición"/>
              </a:rPr>
              <a:t>supersticiones, leyendas</a:t>
            </a:r>
            <a:r>
              <a:rPr lang="es-MX" sz="1600" dirty="0"/>
              <a:t> y </a:t>
            </a:r>
            <a:r>
              <a:rPr lang="es-MX" sz="1600" dirty="0">
                <a:hlinkClick r:id="rId10" tooltip="Creencia"/>
              </a:rPr>
              <a:t>creencias</a:t>
            </a:r>
            <a:r>
              <a:rPr lang="es-MX" sz="1600" dirty="0"/>
              <a:t> populares que señalaban como causantes </a:t>
            </a:r>
            <a:r>
              <a:rPr lang="es-MX" sz="1600"/>
              <a:t>de </a:t>
            </a:r>
            <a:r>
              <a:rPr lang="es-MX" sz="1600" smtClean="0">
                <a:hlinkClick r:id="rId5" tooltip="Enfermedad"/>
              </a:rPr>
              <a:t>las enfermedades</a:t>
            </a:r>
            <a:r>
              <a:rPr lang="es-MX" sz="1600" dirty="0"/>
              <a:t> a las fuerzas sobrenaturales o divinas</a:t>
            </a:r>
          </a:p>
          <a:p>
            <a:pPr lvl="0"/>
            <a:r>
              <a:rPr lang="es-ES" sz="1600" dirty="0" smtClean="0"/>
              <a:t>Contribuyo con el proceso </a:t>
            </a:r>
            <a:r>
              <a:rPr lang="es-MX" sz="1600" dirty="0"/>
              <a:t>el proceso salud-enfermedad </a:t>
            </a:r>
            <a:r>
              <a:rPr lang="es-MX" sz="1600" dirty="0" smtClean="0"/>
              <a:t>que era </a:t>
            </a:r>
            <a:r>
              <a:rPr lang="es-MX" sz="1600" dirty="0"/>
              <a:t>tomado como castigo o </a:t>
            </a:r>
            <a:r>
              <a:rPr lang="es-MX" sz="1600" dirty="0" smtClean="0"/>
              <a:t>perdón.</a:t>
            </a:r>
            <a:r>
              <a:rPr lang="es-MX" sz="1600" dirty="0"/>
              <a:t> </a:t>
            </a:r>
            <a:r>
              <a:rPr lang="es-MX" sz="1600" dirty="0" smtClean="0"/>
              <a:t>Y es así</a:t>
            </a:r>
            <a:r>
              <a:rPr lang="es-MX" sz="1600" dirty="0"/>
              <a:t> cuando la epidemiología le da la estabilidad a la medicina</a:t>
            </a:r>
            <a:r>
              <a:rPr lang="es-MX" sz="1600" dirty="0" smtClean="0"/>
              <a:t>,</a:t>
            </a:r>
            <a:r>
              <a:rPr lang="es-MX" sz="1600" dirty="0"/>
              <a:t> </a:t>
            </a:r>
            <a:r>
              <a:rPr lang="es-MX" sz="1600" dirty="0" smtClean="0"/>
              <a:t>con</a:t>
            </a:r>
            <a:r>
              <a:rPr lang="es-MX" sz="1600" dirty="0"/>
              <a:t> los primeros reportes </a:t>
            </a:r>
            <a:r>
              <a:rPr lang="es-MX" sz="1600" dirty="0" smtClean="0"/>
              <a:t>epidemiológicos,</a:t>
            </a:r>
            <a:r>
              <a:rPr lang="es-MX" sz="1600" dirty="0"/>
              <a:t> ya que ciencia que no medía no era </a:t>
            </a:r>
            <a:r>
              <a:rPr lang="es-MX" sz="1600" dirty="0" smtClean="0"/>
              <a:t>ciencia.</a:t>
            </a:r>
            <a:endParaRPr lang="es-MX" sz="1600" dirty="0" smtClean="0">
              <a:solidFill>
                <a:srgbClr val="FF0000"/>
              </a:solidFill>
            </a:endParaRPr>
          </a:p>
          <a:p>
            <a:pPr lvl="0"/>
            <a:r>
              <a:rPr lang="es-ES" sz="1600" dirty="0" smtClean="0">
                <a:solidFill>
                  <a:srgbClr val="FF0000"/>
                </a:solidFill>
              </a:rPr>
              <a:t>Bibliografía: Manual LAMAR Epidemiologia de la salud Bucal.</a:t>
            </a:r>
            <a:endParaRPr lang="es-MX" sz="1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EPIDEMIOLOGIA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HOME</dc:creator>
  <cp:lastModifiedBy>HOME</cp:lastModifiedBy>
  <cp:revision>6</cp:revision>
  <dcterms:created xsi:type="dcterms:W3CDTF">2012-03-13T02:36:25Z</dcterms:created>
  <dcterms:modified xsi:type="dcterms:W3CDTF">2012-03-13T03:24:35Z</dcterms:modified>
</cp:coreProperties>
</file>