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608CD-2691-464C-AE0A-297B820BB2EE}" type="datetimeFigureOut">
              <a:rPr lang="es-MX" smtClean="0"/>
              <a:pPr/>
              <a:t>12/03/2012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AAC-DEC6-4E4D-9234-581199C08F6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608CD-2691-464C-AE0A-297B820BB2EE}" type="datetimeFigureOut">
              <a:rPr lang="es-MX" smtClean="0"/>
              <a:pPr/>
              <a:t>12/03/2012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AAC-DEC6-4E4D-9234-581199C08F6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608CD-2691-464C-AE0A-297B820BB2EE}" type="datetimeFigureOut">
              <a:rPr lang="es-MX" smtClean="0"/>
              <a:pPr/>
              <a:t>12/03/2012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AAC-DEC6-4E4D-9234-581199C08F6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608CD-2691-464C-AE0A-297B820BB2EE}" type="datetimeFigureOut">
              <a:rPr lang="es-MX" smtClean="0"/>
              <a:pPr/>
              <a:t>12/03/2012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AAC-DEC6-4E4D-9234-581199C08F6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608CD-2691-464C-AE0A-297B820BB2EE}" type="datetimeFigureOut">
              <a:rPr lang="es-MX" smtClean="0"/>
              <a:pPr/>
              <a:t>12/03/2012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AAC-DEC6-4E4D-9234-581199C08F6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608CD-2691-464C-AE0A-297B820BB2EE}" type="datetimeFigureOut">
              <a:rPr lang="es-MX" smtClean="0"/>
              <a:pPr/>
              <a:t>12/03/2012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AAC-DEC6-4E4D-9234-581199C08F6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608CD-2691-464C-AE0A-297B820BB2EE}" type="datetimeFigureOut">
              <a:rPr lang="es-MX" smtClean="0"/>
              <a:pPr/>
              <a:t>12/03/2012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AAC-DEC6-4E4D-9234-581199C08F6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608CD-2691-464C-AE0A-297B820BB2EE}" type="datetimeFigureOut">
              <a:rPr lang="es-MX" smtClean="0"/>
              <a:pPr/>
              <a:t>12/03/2012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AAC-DEC6-4E4D-9234-581199C08F6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608CD-2691-464C-AE0A-297B820BB2EE}" type="datetimeFigureOut">
              <a:rPr lang="es-MX" smtClean="0"/>
              <a:pPr/>
              <a:t>12/03/2012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AAC-DEC6-4E4D-9234-581199C08F6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608CD-2691-464C-AE0A-297B820BB2EE}" type="datetimeFigureOut">
              <a:rPr lang="es-MX" smtClean="0"/>
              <a:pPr/>
              <a:t>12/03/2012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AAC-DEC6-4E4D-9234-581199C08F6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608CD-2691-464C-AE0A-297B820BB2EE}" type="datetimeFigureOut">
              <a:rPr lang="es-MX" smtClean="0"/>
              <a:pPr/>
              <a:t>12/03/2012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AAC-DEC6-4E4D-9234-581199C08F6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608CD-2691-464C-AE0A-297B820BB2EE}" type="datetimeFigureOut">
              <a:rPr lang="es-MX" smtClean="0"/>
              <a:pPr/>
              <a:t>12/03/2012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9BAAC-DEC6-4E4D-9234-581199C08F6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 rot="5400000">
            <a:off x="-2571800" y="3571876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928662" y="428604"/>
            <a:ext cx="7858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La primera persona en utilizar las palabras epidémico y endémico lo fue Hipócrates que se refirió a los padecimientos según fueran o no propios de determinado lugar.</a:t>
            </a:r>
            <a:endParaRPr lang="es-MX" sz="1200" dirty="0"/>
          </a:p>
        </p:txBody>
      </p:sp>
      <p:cxnSp>
        <p:nvCxnSpPr>
          <p:cNvPr id="14" name="13 Conector recto de flecha"/>
          <p:cNvCxnSpPr/>
          <p:nvPr/>
        </p:nvCxnSpPr>
        <p:spPr>
          <a:xfrm>
            <a:off x="428596" y="100010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1071538" y="857232"/>
            <a:ext cx="8072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Cuando la peste negra mato a millones de personas en Europa en el siglo 14 fue que se empezó a aceptar la palabra contagio, gracias a </a:t>
            </a:r>
            <a:r>
              <a:rPr lang="es-MX" sz="1200" dirty="0" err="1" smtClean="0"/>
              <a:t>Winslow</a:t>
            </a:r>
            <a:r>
              <a:rPr lang="es-MX" sz="1200" dirty="0" smtClean="0"/>
              <a:t>.</a:t>
            </a:r>
            <a:endParaRPr lang="es-MX" sz="1200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428596" y="1500174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CuadroTexto"/>
          <p:cNvSpPr txBox="1"/>
          <p:nvPr/>
        </p:nvSpPr>
        <p:spPr>
          <a:xfrm>
            <a:off x="1142976" y="1285860"/>
            <a:ext cx="77153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1546-Girolamo </a:t>
            </a:r>
            <a:r>
              <a:rPr lang="es-MX" sz="1200" dirty="0" err="1" smtClean="0"/>
              <a:t>Fracastoro</a:t>
            </a:r>
            <a:r>
              <a:rPr lang="es-MX" sz="1200" dirty="0" smtClean="0"/>
              <a:t> publicó el libro De </a:t>
            </a:r>
            <a:r>
              <a:rPr lang="es-MX" sz="1200" dirty="0" err="1" smtClean="0"/>
              <a:t>contagione</a:t>
            </a:r>
            <a:r>
              <a:rPr lang="es-MX" sz="1200" dirty="0" smtClean="0"/>
              <a:t> et </a:t>
            </a:r>
            <a:r>
              <a:rPr lang="es-MX" sz="1200" dirty="0" err="1" smtClean="0"/>
              <a:t>contagiosis</a:t>
            </a:r>
            <a:r>
              <a:rPr lang="es-MX" sz="1200" dirty="0" smtClean="0"/>
              <a:t> </a:t>
            </a:r>
            <a:r>
              <a:rPr lang="es-MX" sz="1200" dirty="0" err="1" smtClean="0"/>
              <a:t>morbis</a:t>
            </a:r>
            <a:r>
              <a:rPr lang="es-MX" sz="1200" dirty="0" smtClean="0"/>
              <a:t> et </a:t>
            </a:r>
            <a:r>
              <a:rPr lang="es-MX" sz="1200" dirty="0" err="1" smtClean="0"/>
              <a:t>eorum</a:t>
            </a:r>
            <a:r>
              <a:rPr lang="es-MX" sz="1200" dirty="0" smtClean="0"/>
              <a:t> </a:t>
            </a:r>
            <a:r>
              <a:rPr lang="es-MX" sz="1200" dirty="0" err="1" smtClean="0"/>
              <a:t>curatione</a:t>
            </a:r>
            <a:r>
              <a:rPr lang="es-MX" sz="1200" dirty="0" smtClean="0"/>
              <a:t>, en donde por primera vez describe todas las enfermedades que en ese momento podían calificarse como </a:t>
            </a:r>
            <a:r>
              <a:rPr lang="es-MX" sz="1200" dirty="0" err="1" smtClean="0"/>
              <a:t>contagiosas.Primero</a:t>
            </a:r>
            <a:r>
              <a:rPr lang="es-MX" sz="1200" dirty="0" smtClean="0"/>
              <a:t> en establecer claramente el concepto de enfermedad contagiosa y estableció tres formas de contagio posible:1-Por contacto directo como la rabia y la lepra) 2-Por medio de </a:t>
            </a:r>
            <a:r>
              <a:rPr lang="es-MX" sz="1200" dirty="0" err="1" smtClean="0"/>
              <a:t>fomites</a:t>
            </a:r>
            <a:r>
              <a:rPr lang="es-MX" sz="1200" dirty="0" smtClean="0"/>
              <a:t> 3-Por inspiración del aire o miasmas . Presentó la primera teoría general del contagio vivo de la enfermedad. Por esto se le considera el padre de la epidemiología moderna.</a:t>
            </a:r>
            <a:endParaRPr lang="es-MX" sz="1200" dirty="0"/>
          </a:p>
        </p:txBody>
      </p:sp>
      <p:cxnSp>
        <p:nvCxnSpPr>
          <p:cNvPr id="20" name="19 Conector recto de flecha"/>
          <p:cNvCxnSpPr/>
          <p:nvPr/>
        </p:nvCxnSpPr>
        <p:spPr>
          <a:xfrm>
            <a:off x="428596" y="2500306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1000100" y="2285992"/>
            <a:ext cx="7786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1548- Guillaume de </a:t>
            </a:r>
            <a:r>
              <a:rPr lang="es-MX" sz="1200" dirty="0" err="1" smtClean="0"/>
              <a:t>Baillou</a:t>
            </a:r>
            <a:r>
              <a:rPr lang="es-MX" sz="1200" dirty="0" smtClean="0"/>
              <a:t> publicó el libro </a:t>
            </a:r>
            <a:r>
              <a:rPr lang="es-MX" sz="1200" dirty="0" err="1" smtClean="0"/>
              <a:t>Epidemiorum</a:t>
            </a:r>
            <a:r>
              <a:rPr lang="es-MX" sz="1200" dirty="0" smtClean="0"/>
              <a:t>   conteniendo una relación completa de las epidemias de sarampión, difteria y peste bubónica aparecidas en Europa entre 1570 y 1579, sus características y modos de propagación.</a:t>
            </a:r>
            <a:endParaRPr lang="es-MX" sz="1200" dirty="0"/>
          </a:p>
        </p:txBody>
      </p:sp>
      <p:cxnSp>
        <p:nvCxnSpPr>
          <p:cNvPr id="23" name="22 Conector recto de flecha"/>
          <p:cNvCxnSpPr/>
          <p:nvPr/>
        </p:nvCxnSpPr>
        <p:spPr>
          <a:xfrm>
            <a:off x="428596" y="307181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/>
          <p:nvPr/>
        </p:nvCxnSpPr>
        <p:spPr>
          <a:xfrm>
            <a:off x="428596" y="571480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CuadroTexto"/>
          <p:cNvSpPr txBox="1"/>
          <p:nvPr/>
        </p:nvSpPr>
        <p:spPr>
          <a:xfrm>
            <a:off x="571472" y="214290"/>
            <a:ext cx="5643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Historia de la epidemiología</a:t>
            </a:r>
            <a:endParaRPr lang="es-MX" dirty="0"/>
          </a:p>
        </p:txBody>
      </p:sp>
      <p:sp>
        <p:nvSpPr>
          <p:cNvPr id="28" name="27 CuadroTexto"/>
          <p:cNvSpPr txBox="1"/>
          <p:nvPr/>
        </p:nvSpPr>
        <p:spPr>
          <a:xfrm>
            <a:off x="1000100" y="3357562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/>
              <a:t>G</a:t>
            </a:r>
            <a:r>
              <a:rPr lang="es-MX" sz="1200" dirty="0" smtClean="0"/>
              <a:t>racias   a los aportes de Thomas </a:t>
            </a:r>
            <a:r>
              <a:rPr lang="es-MX" sz="1200" dirty="0" err="1" smtClean="0"/>
              <a:t>Sydenham</a:t>
            </a:r>
            <a:r>
              <a:rPr lang="es-MX" sz="1200" dirty="0" smtClean="0"/>
              <a:t>, fue posible reconocer a estas patologías como entidades distintas y dieron origen al sistema actual de clasificación de enfermedades. El decía que   si la mayoría de las enfermedades podían ser agrupadas siguiendo criterios de "unidad biológica" también era posible reducirlas a unos cuantos tipos, "exactamente como hacen los botánicos en sus libros sobre las plantas</a:t>
            </a:r>
            <a:endParaRPr lang="es-MX" sz="1200" dirty="0"/>
          </a:p>
        </p:txBody>
      </p:sp>
      <p:cxnSp>
        <p:nvCxnSpPr>
          <p:cNvPr id="30" name="29 Conector recto de flecha"/>
          <p:cNvCxnSpPr/>
          <p:nvPr/>
        </p:nvCxnSpPr>
        <p:spPr>
          <a:xfrm>
            <a:off x="428596" y="3643314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CuadroTexto"/>
          <p:cNvSpPr txBox="1"/>
          <p:nvPr/>
        </p:nvSpPr>
        <p:spPr>
          <a:xfrm>
            <a:off x="1071538" y="4071942"/>
            <a:ext cx="79296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/>
              <a:t>Los </a:t>
            </a:r>
            <a:r>
              <a:rPr lang="es-MX" sz="1100" i="1" dirty="0" err="1" smtClean="0"/>
              <a:t>Bills</a:t>
            </a:r>
            <a:r>
              <a:rPr lang="es-MX" sz="1100" i="1" dirty="0" smtClean="0"/>
              <a:t> of </a:t>
            </a:r>
            <a:r>
              <a:rPr lang="es-MX" sz="1100" i="1" dirty="0" err="1" smtClean="0"/>
              <a:t>Mortality</a:t>
            </a:r>
            <a:r>
              <a:rPr lang="es-MX" sz="1100" dirty="0" smtClean="0"/>
              <a:t> fueron la materia prima para las investigaciones de </a:t>
            </a:r>
            <a:r>
              <a:rPr lang="es-MX" sz="1100" dirty="0" err="1" smtClean="0"/>
              <a:t>Graunt</a:t>
            </a:r>
            <a:r>
              <a:rPr lang="es-MX" sz="1100" dirty="0" smtClean="0"/>
              <a:t>. Aportaban datos semanales cada martes -desde el siglo XVI- sobre las muertes registradas en las parroquias de Londres. En estos boletines, desde 1629, también se indicaban las causas de las defunciones, tal y como podían interpretarse en la época, y eran un barómetro en caso de epidemia, sobre todo de peste</a:t>
            </a:r>
            <a:r>
              <a:rPr lang="es-MX" sz="1100" dirty="0"/>
              <a:t>,</a:t>
            </a:r>
            <a:r>
              <a:rPr lang="es-MX" sz="1100" dirty="0" smtClean="0"/>
              <a:t> que utilizan los ricos para intentar ponerse a salvo alejándose de la ciudad.</a:t>
            </a:r>
            <a:endParaRPr lang="es-MX" sz="1100" dirty="0"/>
          </a:p>
        </p:txBody>
      </p:sp>
      <p:cxnSp>
        <p:nvCxnSpPr>
          <p:cNvPr id="33" name="32 Conector recto de flecha"/>
          <p:cNvCxnSpPr/>
          <p:nvPr/>
        </p:nvCxnSpPr>
        <p:spPr>
          <a:xfrm>
            <a:off x="428596" y="4429132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CuadroTexto"/>
          <p:cNvSpPr txBox="1"/>
          <p:nvPr/>
        </p:nvSpPr>
        <p:spPr>
          <a:xfrm>
            <a:off x="1071538" y="2857496"/>
            <a:ext cx="7715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1598-En castellano, la primera referencia al término epidemiología, según Nájera (13) se encuentra en el libro que con tal título publicó Quinto Tiberio </a:t>
            </a:r>
            <a:r>
              <a:rPr lang="es-MX" sz="1200" dirty="0" err="1" smtClean="0"/>
              <a:t>Angelerio</a:t>
            </a:r>
            <a:r>
              <a:rPr lang="es-MX" sz="1200" dirty="0" smtClean="0"/>
              <a:t>, en Madrid.</a:t>
            </a:r>
            <a:endParaRPr lang="es-MX" sz="1200" dirty="0"/>
          </a:p>
        </p:txBody>
      </p:sp>
      <p:cxnSp>
        <p:nvCxnSpPr>
          <p:cNvPr id="37" name="36 Conector recto de flecha"/>
          <p:cNvCxnSpPr/>
          <p:nvPr/>
        </p:nvCxnSpPr>
        <p:spPr>
          <a:xfrm>
            <a:off x="428596" y="5143512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CuadroTexto"/>
          <p:cNvSpPr txBox="1"/>
          <p:nvPr/>
        </p:nvSpPr>
        <p:spPr>
          <a:xfrm>
            <a:off x="1071538" y="4714884"/>
            <a:ext cx="6858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1662-John </a:t>
            </a:r>
            <a:r>
              <a:rPr lang="es-MX" sz="1200" dirty="0" err="1" smtClean="0"/>
              <a:t>Graunt</a:t>
            </a:r>
            <a:r>
              <a:rPr lang="es-MX" sz="1200" dirty="0" smtClean="0"/>
              <a:t> analizó, los reportes semanales de nacimientos y muertes observados en la ciudad de Londres y el poblado de Hampshire durante los 59 años previos, identificando un patrón constante en las causas de muerte y diferencias entre las zonas rurales y urbanas </a:t>
            </a:r>
            <a:endParaRPr lang="es-MX" sz="1200" dirty="0"/>
          </a:p>
        </p:txBody>
      </p:sp>
      <p:cxnSp>
        <p:nvCxnSpPr>
          <p:cNvPr id="40" name="39 Conector recto de flecha"/>
          <p:cNvCxnSpPr/>
          <p:nvPr/>
        </p:nvCxnSpPr>
        <p:spPr>
          <a:xfrm>
            <a:off x="428596" y="5572140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CuadroTexto"/>
          <p:cNvSpPr txBox="1"/>
          <p:nvPr/>
        </p:nvSpPr>
        <p:spPr>
          <a:xfrm>
            <a:off x="1000100" y="5214950"/>
            <a:ext cx="8143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/>
              <a:t>La investigación realizada en el campo de la epidemiología experimentó durante el siglo XIX un extraordinario avance, especialmente con los trabajos de Robert </a:t>
            </a:r>
            <a:r>
              <a:rPr lang="es-MX" sz="1100" dirty="0" err="1" smtClean="0"/>
              <a:t>Storrs</a:t>
            </a:r>
            <a:r>
              <a:rPr lang="es-MX" sz="1100" dirty="0" smtClean="0"/>
              <a:t> (1840), Oliver </a:t>
            </a:r>
            <a:r>
              <a:rPr lang="es-MX" sz="1100" dirty="0" err="1" smtClean="0"/>
              <a:t>Wendell</a:t>
            </a:r>
            <a:r>
              <a:rPr lang="es-MX" sz="1100" dirty="0" smtClean="0"/>
              <a:t> Holmes (1842) e </a:t>
            </a:r>
            <a:r>
              <a:rPr lang="es-MX" sz="1100" dirty="0" err="1" smtClean="0"/>
              <a:t>Ignaz</a:t>
            </a:r>
            <a:r>
              <a:rPr lang="es-MX" sz="1100" dirty="0" smtClean="0"/>
              <a:t> </a:t>
            </a:r>
            <a:r>
              <a:rPr lang="es-MX" sz="1100" dirty="0" err="1" smtClean="0"/>
              <a:t>Semmelweis</a:t>
            </a:r>
            <a:r>
              <a:rPr lang="es-MX" sz="1100" dirty="0" smtClean="0"/>
              <a:t> (1848) sobre la transmisión de la fiebre puerperal; los de P.L. </a:t>
            </a:r>
            <a:r>
              <a:rPr lang="es-MX" sz="1100" dirty="0" err="1" smtClean="0"/>
              <a:t>Panum</a:t>
            </a:r>
            <a:r>
              <a:rPr lang="es-MX" sz="1100" dirty="0" smtClean="0"/>
              <a:t> (1846) sobre la contagiosidad del sarampión; los de Snow (1854) sobre el modo de transmisión del cólera, y los de William </a:t>
            </a:r>
            <a:r>
              <a:rPr lang="es-MX" sz="1100" dirty="0" err="1" smtClean="0"/>
              <a:t>Budd</a:t>
            </a:r>
            <a:r>
              <a:rPr lang="es-MX" sz="1100" dirty="0" smtClean="0"/>
              <a:t> (1857) sobre la transmisión de la fiebre tifoidea. </a:t>
            </a:r>
            <a:endParaRPr lang="es-MX" sz="1100" dirty="0"/>
          </a:p>
        </p:txBody>
      </p:sp>
      <p:cxnSp>
        <p:nvCxnSpPr>
          <p:cNvPr id="44" name="43 Conector recto de flecha"/>
          <p:cNvCxnSpPr/>
          <p:nvPr/>
        </p:nvCxnSpPr>
        <p:spPr>
          <a:xfrm>
            <a:off x="428596" y="6215082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CuadroTexto"/>
          <p:cNvSpPr txBox="1"/>
          <p:nvPr/>
        </p:nvSpPr>
        <p:spPr>
          <a:xfrm>
            <a:off x="1142976" y="5929330"/>
            <a:ext cx="8001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1970-La epidemiología contemporánea ha basado sus principales acciones en el modelo, denominado "red de causalidad" y formalizado por Brian </a:t>
            </a:r>
            <a:r>
              <a:rPr lang="es-MX" sz="1200" dirty="0" err="1" smtClean="0"/>
              <a:t>MacMahon</a:t>
            </a:r>
            <a:r>
              <a:rPr lang="es-MX" sz="1200" dirty="0" smtClean="0"/>
              <a:t>.</a:t>
            </a:r>
            <a:endParaRPr lang="es-MX" sz="1200" dirty="0"/>
          </a:p>
        </p:txBody>
      </p:sp>
      <p:cxnSp>
        <p:nvCxnSpPr>
          <p:cNvPr id="26" name="25 Conector recto de flecha"/>
          <p:cNvCxnSpPr/>
          <p:nvPr/>
        </p:nvCxnSpPr>
        <p:spPr>
          <a:xfrm>
            <a:off x="428596" y="6572272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CuadroTexto"/>
          <p:cNvSpPr txBox="1"/>
          <p:nvPr/>
        </p:nvSpPr>
        <p:spPr>
          <a:xfrm>
            <a:off x="1000100" y="6319391"/>
            <a:ext cx="800102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/>
              <a:t>Bibliografía</a:t>
            </a:r>
            <a:r>
              <a:rPr lang="es-MX" dirty="0" smtClean="0"/>
              <a:t>:  </a:t>
            </a:r>
            <a:r>
              <a:rPr lang="es-MX" sz="1100" dirty="0" smtClean="0">
                <a:solidFill>
                  <a:srgbClr val="FF0000"/>
                </a:solidFill>
              </a:rPr>
              <a:t>http://</a:t>
            </a:r>
            <a:r>
              <a:rPr lang="es-MX" sz="1100" dirty="0" smtClean="0">
                <a:solidFill>
                  <a:srgbClr val="FF0000"/>
                </a:solidFill>
              </a:rPr>
              <a:t>escuela.med.puc.cl/recursos/recepidem/introductorios3.htm</a:t>
            </a:r>
          </a:p>
          <a:p>
            <a:r>
              <a:rPr lang="es-MX" sz="1100" dirty="0" smtClean="0">
                <a:solidFill>
                  <a:srgbClr val="FF0000"/>
                </a:solidFill>
              </a:rPr>
              <a:t>http://www.buenastareas.com/ensayos/Historia-De-La-Epidemiologia/116147.html</a:t>
            </a:r>
            <a:endParaRPr lang="es-MX" sz="11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448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Gaby</dc:creator>
  <cp:lastModifiedBy>Gaby</cp:lastModifiedBy>
  <cp:revision>6</cp:revision>
  <dcterms:created xsi:type="dcterms:W3CDTF">2012-03-12T23:25:23Z</dcterms:created>
  <dcterms:modified xsi:type="dcterms:W3CDTF">2012-03-13T00:02:35Z</dcterms:modified>
</cp:coreProperties>
</file>