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emf" ContentType="image/x-emf"/>
  <Override PartName="/ppt/media/image8.emf" ContentType="image/x-emf"/>
  <Override PartName="/ppt/media/image1.emf" ContentType="image/x-emf"/>
  <Override PartName="/ppt/media/image5.emf" ContentType="image/x-emf"/>
  <Override PartName="/ppt/media/image9.emf" ContentType="image/x-emf"/>
  <Override PartName="/ppt/media/image2.emf" ContentType="image/x-emf"/>
  <Override PartName="/ppt/media/image6.emf" ContentType="image/x-emf"/>
  <Override PartName="/ppt/media/image3.emf" ContentType="image/x-emf"/>
  <Override PartName="/ppt/media/image7.emf" ContentType="image/x-emf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6456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092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s-MX"/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s-MX"/>
              <a:t>Pulse para editar los formatos del texto del esquema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s-MX"/>
              <a:t>Segundo nivel del esquema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s-MX"/>
              <a:t>Tercer nivel del esquema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s-MX"/>
              <a:t>Cuarto nivel del esquema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s-MX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MX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MX"/>
              <a:t>Séptimo nivel del esquema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s-MX"/>
              <a:t>Octavo nivel del esquema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s-MX"/>
              <a:t>Noveno nivel del esquema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s-MX"/>
              <a:t>&lt;fecha/hora&gt;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s-MX"/>
              <a:t>&lt;pie de página&gt;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311111F1-2181-4101-B191-A1F121E111B1}" type="slidenum">
              <a:rPr lang="es-MX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76000" y="301320"/>
            <a:ext cx="8999640" cy="706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s-MX"/>
              <a:t>Alejandro Rojo Gaxiola 2 “A”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288000" y="1296000"/>
            <a:ext cx="2592000" cy="158400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    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Socrates .- Año  400A.C. Dijo que las enfermedades se daban en el ambiente.</a:t>
            </a:r>
            <a:endParaRPr/>
          </a:p>
        </p:txBody>
      </p:sp>
      <p:sp>
        <p:nvSpPr>
          <p:cNvPr id="39" name="TextShape 3"/>
          <p:cNvSpPr txBox="1"/>
          <p:nvPr/>
        </p:nvSpPr>
        <p:spPr>
          <a:xfrm>
            <a:off x="3631320" y="1152000"/>
            <a:ext cx="2920680" cy="194400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2200">
                <a:solidFill>
                  <a:srgbClr val="000000"/>
                </a:solidFill>
                <a:latin typeface="Calibri"/>
                <a:ea typeface="Calibri"/>
              </a:rPr>
              <a:t>winslow.-1400 d.C. Implemento el termino epidemia para referirse a un cierto numero de enfermedades </a:t>
            </a:r>
            <a:endParaRPr/>
          </a:p>
        </p:txBody>
      </p:sp>
      <p:sp>
        <p:nvSpPr>
          <p:cNvPr id="40" name="TextShape 4"/>
          <p:cNvSpPr txBox="1"/>
          <p:nvPr/>
        </p:nvSpPr>
        <p:spPr>
          <a:xfrm>
            <a:off x="7560000" y="1224000"/>
            <a:ext cx="2376000" cy="172800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2200">
                <a:solidFill>
                  <a:srgbClr val="000000"/>
                </a:solidFill>
                <a:latin typeface="Calibri"/>
                <a:ea typeface="Calibri"/>
              </a:rPr>
              <a:t>1600-Empieza la epidemiologia como metodo de estudiar salud-enfermedad</a:t>
            </a:r>
            <a:endParaRPr/>
          </a:p>
        </p:txBody>
      </p:sp>
      <p:sp>
        <p:nvSpPr>
          <p:cNvPr id="41" name="TextShape 5"/>
          <p:cNvSpPr txBox="1"/>
          <p:nvPr/>
        </p:nvSpPr>
        <p:spPr>
          <a:xfrm>
            <a:off x="6871320" y="3240000"/>
            <a:ext cx="2920680" cy="1528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2200">
                <a:solidFill>
                  <a:srgbClr val="000000"/>
                </a:solidFill>
                <a:latin typeface="Calibri"/>
                <a:ea typeface="Calibri"/>
              </a:rPr>
              <a:t>William farr.-1837-Diferencia las enfermedades mas comunes por edad y sexo</a:t>
            </a:r>
            <a:endParaRPr/>
          </a:p>
        </p:txBody>
      </p:sp>
      <p:sp>
        <p:nvSpPr>
          <p:cNvPr id="42" name="TextShape 6"/>
          <p:cNvSpPr txBox="1"/>
          <p:nvPr/>
        </p:nvSpPr>
        <p:spPr>
          <a:xfrm>
            <a:off x="3570840" y="3312000"/>
            <a:ext cx="2920680" cy="1096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2200">
                <a:solidFill>
                  <a:srgbClr val="000000"/>
                </a:solidFill>
                <a:latin typeface="Calibri"/>
                <a:ea typeface="Calibri"/>
              </a:rPr>
              <a:t>Panum .-1846-Descubre el sarampion</a:t>
            </a:r>
            <a:endParaRPr/>
          </a:p>
        </p:txBody>
      </p:sp>
      <p:sp>
        <p:nvSpPr>
          <p:cNvPr id="43" name="TextShape 7"/>
          <p:cNvSpPr txBox="1"/>
          <p:nvPr/>
        </p:nvSpPr>
        <p:spPr>
          <a:xfrm>
            <a:off x="103320" y="3384000"/>
            <a:ext cx="2920680" cy="79200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2200">
                <a:solidFill>
                  <a:srgbClr val="000000"/>
                </a:solidFill>
                <a:latin typeface="Calibri"/>
                <a:ea typeface="Calibri"/>
              </a:rPr>
              <a:t>John snow.-Padre de la epidemiologia de campo</a:t>
            </a:r>
            <a:endParaRPr/>
          </a:p>
        </p:txBody>
      </p:sp>
      <p:pic>
        <p:nvPicPr>
          <p:cNvPr descr="" id="4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2859120" y="2054160"/>
            <a:ext cx="596880" cy="249840"/>
          </a:xfrm>
          <a:prstGeom prst="rect">
            <a:avLst/>
          </a:prstGeom>
        </p:spPr>
      </p:pic>
      <p:pic>
        <p:nvPicPr>
          <p:cNvPr descr="" id="4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675120" y="1910160"/>
            <a:ext cx="596880" cy="177840"/>
          </a:xfrm>
          <a:prstGeom prst="rect">
            <a:avLst/>
          </a:prstGeom>
        </p:spPr>
      </p:pic>
      <p:pic>
        <p:nvPicPr>
          <p:cNvPr descr="" id="46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8735760" y="2618640"/>
            <a:ext cx="477360" cy="231840"/>
          </a:xfrm>
          <a:prstGeom prst="rect">
            <a:avLst/>
          </a:prstGeom>
        </p:spPr>
      </p:pic>
      <p:pic>
        <p:nvPicPr>
          <p:cNvPr descr="" id="47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1080000" y="4764600"/>
            <a:ext cx="516600" cy="154080"/>
          </a:xfrm>
          <a:prstGeom prst="rect">
            <a:avLst/>
          </a:prstGeom>
        </p:spPr>
      </p:pic>
      <p:pic>
        <p:nvPicPr>
          <p:cNvPr descr="" id="48" name=""/>
          <p:cNvPicPr/>
          <p:nvPr/>
        </p:nvPicPr>
        <p:blipFill>
          <a:blip r:embed="rId5"/>
          <a:stretch>
            <a:fillRect/>
          </a:stretch>
        </p:blipFill>
        <p:spPr>
          <a:xfrm>
            <a:off x="6764400" y="3866040"/>
            <a:ext cx="358560" cy="106920"/>
          </a:xfrm>
          <a:prstGeom prst="rect">
            <a:avLst/>
          </a:prstGeom>
        </p:spPr>
      </p:pic>
      <p:pic>
        <p:nvPicPr>
          <p:cNvPr descr="" id="49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3503520" y="3931200"/>
            <a:ext cx="477360" cy="142200"/>
          </a:xfrm>
          <a:prstGeom prst="rect">
            <a:avLst/>
          </a:prstGeom>
        </p:spPr>
      </p:pic>
      <p:pic>
        <p:nvPicPr>
          <p:cNvPr descr="" id="50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525600" y="5112000"/>
            <a:ext cx="1994400" cy="1296000"/>
          </a:xfrm>
          <a:prstGeom prst="rect">
            <a:avLst/>
          </a:prstGeom>
        </p:spPr>
      </p:pic>
      <p:pic>
        <p:nvPicPr>
          <p:cNvPr descr="" id="51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2859120" y="5832000"/>
            <a:ext cx="596880" cy="249840"/>
          </a:xfrm>
          <a:prstGeom prst="rect">
            <a:avLst/>
          </a:prstGeom>
        </p:spPr>
      </p:pic>
      <p:pic>
        <p:nvPicPr>
          <p:cNvPr descr="" id="52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3744000" y="5459760"/>
            <a:ext cx="4032000" cy="130824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