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05BC25-B0F5-42F4-9EF9-4F146DD66F47}" type="datetimeFigureOut">
              <a:rPr lang="es-ES" smtClean="0"/>
              <a:t>12/03/2012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AC6CB-0DFB-42C6-8AA9-10CA50B14FB7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John_Graunt" TargetMode="External"/><Relationship Id="rId2" Type="http://schemas.openxmlformats.org/officeDocument/2006/relationships/hyperlink" Target="http://es.wikipedia.org/wiki/154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C%C3%B3lera" TargetMode="External"/><Relationship Id="rId5" Type="http://schemas.openxmlformats.org/officeDocument/2006/relationships/hyperlink" Target="http://es.wikipedia.org/wiki/Hip%C3%B3tesis" TargetMode="External"/><Relationship Id="rId4" Type="http://schemas.openxmlformats.org/officeDocument/2006/relationships/hyperlink" Target="http://es.wikipedia.org/wiki/John_Sno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285860"/>
          </a:xfrm>
        </p:spPr>
        <p:txBody>
          <a:bodyPr/>
          <a:lstStyle/>
          <a:p>
            <a:pPr algn="ctr"/>
            <a:r>
              <a:rPr lang="es-ES" dirty="0" err="1" smtClean="0"/>
              <a:t>Linea</a:t>
            </a:r>
            <a:r>
              <a:rPr lang="es-ES" dirty="0" smtClean="0"/>
              <a:t> de tiempo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357298"/>
            <a:ext cx="7854696" cy="5143536"/>
          </a:xfrm>
        </p:spPr>
        <p:txBody>
          <a:bodyPr>
            <a:normAutofit/>
          </a:bodyPr>
          <a:lstStyle/>
          <a:p>
            <a:pPr algn="ctr"/>
            <a:r>
              <a:rPr lang="es-E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Girolamo Fracastoro (Verona, </a:t>
            </a:r>
            <a:r>
              <a:rPr lang="es-ES" sz="1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1487-1573) </a:t>
            </a:r>
            <a:r>
              <a:rPr lang="es-ES" sz="1400" dirty="0" smtClean="0"/>
              <a:t> </a:t>
            </a:r>
            <a:r>
              <a:rPr lang="es-ES" sz="1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 sympathia et antipathia rerum</a:t>
            </a:r>
            <a:r>
              <a:rPr lang="es-ES" sz="1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("Sobre la simpatía y la antipatía de las cosas") y </a:t>
            </a:r>
            <a:r>
              <a:rPr lang="es-ES" sz="1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 contagione et contagiosis morbis, et eorum curatione</a:t>
            </a:r>
            <a:r>
              <a:rPr lang="es-ES" sz="1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("Sobre el contagio y las enfermedades contagiosas y su </a:t>
            </a:r>
            <a:r>
              <a:rPr lang="es-ES" sz="1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curación")</a:t>
            </a:r>
          </a:p>
          <a:p>
            <a:pPr algn="ctr"/>
            <a:endParaRPr lang="es-ES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400" dirty="0" smtClean="0">
                <a:solidFill>
                  <a:srgbClr val="FFC000"/>
                </a:solidFill>
              </a:rPr>
              <a:t>Fracastoro </a:t>
            </a:r>
            <a:r>
              <a:rPr lang="es-ES" sz="1400" dirty="0" smtClean="0"/>
              <a:t>-</a:t>
            </a:r>
            <a:r>
              <a:rPr lang="es-ES" sz="1400" dirty="0" smtClean="0">
                <a:hlinkClick r:id="rId2" tooltip="1546"/>
              </a:rPr>
              <a:t>1546</a:t>
            </a:r>
            <a:r>
              <a:rPr lang="es-ES" sz="1400" dirty="0" smtClean="0"/>
              <a:t> :</a:t>
            </a:r>
            <a:r>
              <a:rPr lang="es-ES" sz="1400" dirty="0" smtClean="0">
                <a:solidFill>
                  <a:schemeClr val="accent5"/>
                </a:solidFill>
              </a:rPr>
              <a:t>expone sucintamente </a:t>
            </a:r>
            <a:r>
              <a:rPr lang="es-ES" sz="1400" dirty="0" smtClean="0">
                <a:solidFill>
                  <a:schemeClr val="accent5"/>
                </a:solidFill>
              </a:rPr>
              <a:t>su idea sobre </a:t>
            </a:r>
            <a:r>
              <a:rPr lang="es-ES" sz="1400" dirty="0" smtClean="0">
                <a:solidFill>
                  <a:schemeClr val="accent5"/>
                </a:solidFill>
              </a:rPr>
              <a:t>el contagio y las enfermedades </a:t>
            </a:r>
            <a:r>
              <a:rPr lang="es-ES" sz="1400" dirty="0" smtClean="0">
                <a:solidFill>
                  <a:schemeClr val="accent5"/>
                </a:solidFill>
              </a:rPr>
              <a:t>transmisibles</a:t>
            </a:r>
          </a:p>
          <a:p>
            <a:pPr algn="ctr"/>
            <a:endParaRPr lang="es-ES" sz="1400" dirty="0" smtClean="0">
              <a:solidFill>
                <a:schemeClr val="accent5"/>
              </a:solidFill>
            </a:endParaRPr>
          </a:p>
          <a:p>
            <a:pPr algn="ctr"/>
            <a:endParaRPr lang="es-ES" sz="1400" dirty="0" smtClean="0">
              <a:solidFill>
                <a:schemeClr val="accent5"/>
              </a:solidFill>
            </a:endParaRPr>
          </a:p>
          <a:p>
            <a:pPr algn="ctr"/>
            <a:r>
              <a:rPr lang="es-ES" sz="1400" dirty="0" smtClean="0">
                <a:hlinkClick r:id="rId3" tooltip="John Graunt"/>
              </a:rPr>
              <a:t>John </a:t>
            </a:r>
            <a:r>
              <a:rPr lang="es-ES" sz="1400" dirty="0" err="1" smtClean="0">
                <a:hlinkClick r:id="rId3" tooltip="John Graunt"/>
              </a:rPr>
              <a:t>Graunt</a:t>
            </a:r>
            <a:r>
              <a:rPr lang="es-ES" sz="1400" dirty="0" smtClean="0"/>
              <a:t> (1620-1674</a:t>
            </a:r>
            <a:r>
              <a:rPr lang="es-ES" sz="1400" dirty="0" smtClean="0"/>
              <a:t>): </a:t>
            </a:r>
            <a:r>
              <a:rPr lang="en-US" sz="1400" dirty="0" smtClean="0">
                <a:solidFill>
                  <a:schemeClr val="accent5"/>
                </a:solidFill>
              </a:rPr>
              <a:t>el libro </a:t>
            </a:r>
            <a:r>
              <a:rPr lang="en-US" sz="1400" i="1" dirty="0" smtClean="0">
                <a:solidFill>
                  <a:schemeClr val="accent5"/>
                </a:solidFill>
              </a:rPr>
              <a:t>Natural and Political Observations Made upon the Bills of </a:t>
            </a:r>
            <a:r>
              <a:rPr lang="en-US" sz="1400" i="1" dirty="0" smtClean="0">
                <a:solidFill>
                  <a:schemeClr val="accent5"/>
                </a:solidFill>
              </a:rPr>
              <a:t>Mortality</a:t>
            </a:r>
          </a:p>
          <a:p>
            <a:pPr algn="ctr"/>
            <a:endParaRPr lang="en-US" sz="1400" i="1" dirty="0" smtClean="0">
              <a:solidFill>
                <a:schemeClr val="accent5"/>
              </a:solidFill>
            </a:endParaRPr>
          </a:p>
          <a:p>
            <a:pPr algn="ctr"/>
            <a:endParaRPr lang="en-US" sz="1400" i="1" dirty="0" smtClean="0">
              <a:solidFill>
                <a:schemeClr val="accent5"/>
              </a:solidFill>
            </a:endParaRPr>
          </a:p>
          <a:p>
            <a:pPr algn="ctr"/>
            <a:r>
              <a:rPr lang="es-ES" sz="1400" dirty="0" smtClean="0"/>
              <a:t> </a:t>
            </a:r>
            <a:r>
              <a:rPr lang="es-ES" sz="1400" dirty="0" smtClean="0">
                <a:hlinkClick r:id="rId4" tooltip="John Snow"/>
              </a:rPr>
              <a:t>John Snow</a:t>
            </a:r>
            <a:r>
              <a:rPr lang="es-ES" sz="1400" dirty="0" smtClean="0"/>
              <a:t> (1813-1858</a:t>
            </a:r>
            <a:r>
              <a:rPr lang="es-ES" sz="1400" dirty="0" smtClean="0"/>
              <a:t>): </a:t>
            </a:r>
            <a:r>
              <a:rPr lang="es-ES" sz="1400" dirty="0" smtClean="0">
                <a:solidFill>
                  <a:schemeClr val="accent5"/>
                </a:solidFill>
              </a:rPr>
              <a:t>formuló la </a:t>
            </a:r>
            <a:r>
              <a:rPr lang="es-ES" sz="1400" dirty="0" smtClean="0">
                <a:solidFill>
                  <a:schemeClr val="accent5"/>
                </a:solidFill>
                <a:hlinkClick r:id="rId5" tooltip="Hipótesis"/>
              </a:rPr>
              <a:t>hipótesis</a:t>
            </a:r>
            <a:r>
              <a:rPr lang="es-ES" sz="1400" dirty="0" smtClean="0">
                <a:solidFill>
                  <a:schemeClr val="accent5"/>
                </a:solidFill>
              </a:rPr>
              <a:t> de la transmisión del </a:t>
            </a:r>
            <a:r>
              <a:rPr lang="es-ES" sz="1400" dirty="0" smtClean="0">
                <a:solidFill>
                  <a:schemeClr val="accent5"/>
                </a:solidFill>
                <a:hlinkClick r:id="rId6" tooltip="Cólera"/>
              </a:rPr>
              <a:t>cólera</a:t>
            </a:r>
            <a:r>
              <a:rPr lang="es-ES" sz="1400" dirty="0" smtClean="0">
                <a:solidFill>
                  <a:schemeClr val="accent5"/>
                </a:solidFill>
              </a:rPr>
              <a:t> por el </a:t>
            </a:r>
            <a:r>
              <a:rPr lang="es-ES" sz="1400" dirty="0" smtClean="0">
                <a:solidFill>
                  <a:schemeClr val="accent5"/>
                </a:solidFill>
              </a:rPr>
              <a:t>agua</a:t>
            </a:r>
          </a:p>
          <a:p>
            <a:pPr algn="ctr"/>
            <a:endParaRPr lang="es-ES" sz="1400" dirty="0" smtClean="0">
              <a:solidFill>
                <a:schemeClr val="accent5"/>
              </a:solidFill>
            </a:endParaRPr>
          </a:p>
          <a:p>
            <a:pPr algn="ctr"/>
            <a:endParaRPr lang="es-ES" sz="1400" dirty="0" smtClean="0">
              <a:solidFill>
                <a:schemeClr val="accent5"/>
              </a:solidFill>
            </a:endParaRPr>
          </a:p>
          <a:p>
            <a:pPr algn="ctr"/>
            <a:r>
              <a:rPr lang="es-ES" sz="1400" dirty="0" smtClean="0"/>
              <a:t> </a:t>
            </a:r>
            <a:r>
              <a:rPr lang="es-ES" sz="1400" dirty="0" smtClean="0">
                <a:solidFill>
                  <a:srgbClr val="FFFF00"/>
                </a:solidFill>
              </a:rPr>
              <a:t>siglo XX</a:t>
            </a:r>
            <a:r>
              <a:rPr lang="es-ES" sz="1400" dirty="0" smtClean="0">
                <a:solidFill>
                  <a:srgbClr val="92D050"/>
                </a:solidFill>
              </a:rPr>
              <a:t>, publicado en 1956 con los resultados del estudio de médicos británicos, fue la demostración de la relación causal entre </a:t>
            </a:r>
            <a:r>
              <a:rPr lang="es-ES" sz="1400" dirty="0" smtClean="0">
                <a:solidFill>
                  <a:srgbClr val="92D050"/>
                </a:solidFill>
              </a:rPr>
              <a:t>fumar y cáncer de pulmón</a:t>
            </a: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Control mundial de la tuberculosis - Informe OMS 2011</a:t>
            </a:r>
          </a:p>
          <a:p>
            <a:pPr algn="ctr"/>
            <a:r>
              <a:rPr lang="es-ES" sz="1400" dirty="0" smtClean="0">
                <a:solidFill>
                  <a:srgbClr val="FF0000"/>
                </a:solidFill>
              </a:rPr>
              <a:t>Su principal objetivo consiste en ofrecer una evaluación completa y actualizada de la epidemia de TB y de los progresos que se han hecho en su control en el mundo, las regiones y los países en el contexto de las metas fijadas para 2015</a:t>
            </a:r>
            <a:r>
              <a:rPr lang="es-ES" sz="1400" dirty="0" smtClean="0"/>
              <a:t>.</a:t>
            </a:r>
            <a:endParaRPr lang="es-ES" sz="1400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4179091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5400000">
            <a:off x="4143372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>
            <a:off x="4143372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4179091" y="467916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Linea de tiempo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</dc:title>
  <dc:creator>Admin</dc:creator>
  <cp:lastModifiedBy>Admin</cp:lastModifiedBy>
  <cp:revision>1</cp:revision>
  <dcterms:created xsi:type="dcterms:W3CDTF">2012-03-13T02:20:44Z</dcterms:created>
  <dcterms:modified xsi:type="dcterms:W3CDTF">2012-03-13T03:26:39Z</dcterms:modified>
</cp:coreProperties>
</file>