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4" r:id="rId19"/>
    <p:sldId id="275" r:id="rId20"/>
    <p:sldId id="272"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738880E-5C83-4523-8F7C-91AA7318D7BA}" type="datetimeFigureOut">
              <a:rPr lang="es-MX" smtClean="0"/>
              <a:t>03/07/2014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D84504AE-92D4-4B1C-B409-B2035E27A861}" type="slidenum">
              <a:rPr lang="es-MX" smtClean="0"/>
              <a:t>‹Nº›</a:t>
            </a:fld>
            <a:endParaRPr lang="es-MX"/>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738880E-5C83-4523-8F7C-91AA7318D7BA}" type="datetimeFigureOut">
              <a:rPr lang="es-MX" smtClean="0"/>
              <a:t>03/07/2014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4504AE-92D4-4B1C-B409-B2035E27A861}"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738880E-5C83-4523-8F7C-91AA7318D7BA}" type="datetimeFigureOut">
              <a:rPr lang="es-MX" smtClean="0"/>
              <a:t>03/07/2014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4504AE-92D4-4B1C-B409-B2035E27A861}"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738880E-5C83-4523-8F7C-91AA7318D7BA}" type="datetimeFigureOut">
              <a:rPr lang="es-MX" smtClean="0"/>
              <a:t>03/07/2014</a:t>
            </a:fld>
            <a:endParaRPr lang="es-MX"/>
          </a:p>
        </p:txBody>
      </p:sp>
      <p:sp>
        <p:nvSpPr>
          <p:cNvPr id="10" name="Slide Number Placeholder 9"/>
          <p:cNvSpPr>
            <a:spLocks noGrp="1"/>
          </p:cNvSpPr>
          <p:nvPr>
            <p:ph type="sldNum" sz="quarter" idx="11"/>
          </p:nvPr>
        </p:nvSpPr>
        <p:spPr/>
        <p:txBody>
          <a:bodyPr/>
          <a:lstStyle/>
          <a:p>
            <a:fld id="{D84504AE-92D4-4B1C-B409-B2035E27A861}"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s-ES" smtClean="0"/>
              <a:t>Haga clic para modificar el estilo de título del patrón</a:t>
            </a:r>
            <a:endParaRPr lang="en-US" dirty="0"/>
          </a:p>
        </p:txBody>
      </p:sp>
      <p:sp>
        <p:nvSpPr>
          <p:cNvPr id="19" name="Date Placeholder 18"/>
          <p:cNvSpPr>
            <a:spLocks noGrp="1"/>
          </p:cNvSpPr>
          <p:nvPr>
            <p:ph type="dt" sz="half" idx="10"/>
          </p:nvPr>
        </p:nvSpPr>
        <p:spPr/>
        <p:txBody>
          <a:bodyPr/>
          <a:lstStyle/>
          <a:p>
            <a:fld id="{B738880E-5C83-4523-8F7C-91AA7318D7BA}" type="datetimeFigureOut">
              <a:rPr lang="es-MX" smtClean="0"/>
              <a:t>03/07/2014</a:t>
            </a:fld>
            <a:endParaRPr lang="es-MX"/>
          </a:p>
        </p:txBody>
      </p:sp>
      <p:sp>
        <p:nvSpPr>
          <p:cNvPr id="20" name="Slide Number Placeholder 19"/>
          <p:cNvSpPr>
            <a:spLocks noGrp="1"/>
          </p:cNvSpPr>
          <p:nvPr>
            <p:ph type="sldNum" sz="quarter" idx="11"/>
          </p:nvPr>
        </p:nvSpPr>
        <p:spPr/>
        <p:txBody>
          <a:bodyPr/>
          <a:lstStyle/>
          <a:p>
            <a:fld id="{D84504AE-92D4-4B1C-B409-B2035E27A861}" type="slidenum">
              <a:rPr lang="es-MX" smtClean="0"/>
              <a:t>‹Nº›</a:t>
            </a:fld>
            <a:endParaRPr lang="es-MX"/>
          </a:p>
        </p:txBody>
      </p:sp>
      <p:sp>
        <p:nvSpPr>
          <p:cNvPr id="21" name="Footer Placeholder 2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B738880E-5C83-4523-8F7C-91AA7318D7BA}" type="datetimeFigureOut">
              <a:rPr lang="es-MX" smtClean="0"/>
              <a:t>03/07/2014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84504AE-92D4-4B1C-B409-B2035E27A861}" type="slidenum">
              <a:rPr lang="es-MX" smtClean="0"/>
              <a:t>‹Nº›</a:t>
            </a:fld>
            <a:endParaRPr lang="es-MX"/>
          </a:p>
        </p:txBody>
      </p:sp>
      <p:sp>
        <p:nvSpPr>
          <p:cNvPr id="9" name="Content Placeholder 8"/>
          <p:cNvSpPr>
            <a:spLocks noGrp="1"/>
          </p:cNvSpPr>
          <p:nvPr>
            <p:ph sz="quarter" idx="13"/>
          </p:nvPr>
        </p:nvSpPr>
        <p:spPr>
          <a:xfrm>
            <a:off x="1216152" y="841248"/>
            <a:ext cx="3730752" cy="43891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B738880E-5C83-4523-8F7C-91AA7318D7BA}" type="datetimeFigureOut">
              <a:rPr lang="es-MX" smtClean="0"/>
              <a:t>03/07/2014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84504AE-92D4-4B1C-B409-B2035E27A861}" type="slidenum">
              <a:rPr lang="es-MX" smtClean="0"/>
              <a:t>‹Nº›</a:t>
            </a:fld>
            <a:endParaRPr lang="es-MX"/>
          </a:p>
        </p:txBody>
      </p:sp>
      <p:sp>
        <p:nvSpPr>
          <p:cNvPr id="11" name="Content Placeholder 10"/>
          <p:cNvSpPr>
            <a:spLocks noGrp="1"/>
          </p:cNvSpPr>
          <p:nvPr>
            <p:ph sz="quarter" idx="13"/>
          </p:nvPr>
        </p:nvSpPr>
        <p:spPr>
          <a:xfrm>
            <a:off x="1216152" y="1380744"/>
            <a:ext cx="3730752" cy="38404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738880E-5C83-4523-8F7C-91AA7318D7BA}" type="datetimeFigureOut">
              <a:rPr lang="es-MX" smtClean="0"/>
              <a:t>03/07/2014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84504AE-92D4-4B1C-B409-B2035E27A861}"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738880E-5C83-4523-8F7C-91AA7318D7BA}" type="datetimeFigureOut">
              <a:rPr lang="es-MX" smtClean="0"/>
              <a:t>03/07/2014</a:t>
            </a:fld>
            <a:endParaRPr lang="es-MX"/>
          </a:p>
        </p:txBody>
      </p:sp>
      <p:sp>
        <p:nvSpPr>
          <p:cNvPr id="6" name="Slide Number Placeholder 5"/>
          <p:cNvSpPr>
            <a:spLocks noGrp="1"/>
          </p:cNvSpPr>
          <p:nvPr>
            <p:ph type="sldNum" sz="quarter" idx="11"/>
          </p:nvPr>
        </p:nvSpPr>
        <p:spPr/>
        <p:txBody>
          <a:bodyPr/>
          <a:lstStyle/>
          <a:p>
            <a:fld id="{D84504AE-92D4-4B1C-B409-B2035E27A861}" type="slidenum">
              <a:rPr lang="es-MX" smtClean="0"/>
              <a:t>‹Nº›</a:t>
            </a:fld>
            <a:endParaRPr lang="es-MX"/>
          </a:p>
        </p:txBody>
      </p:sp>
      <p:sp>
        <p:nvSpPr>
          <p:cNvPr id="7" name="Footer Placeholder 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Content Placeholder 13"/>
          <p:cNvSpPr>
            <a:spLocks noGrp="1"/>
          </p:cNvSpPr>
          <p:nvPr>
            <p:ph sz="quarter" idx="13"/>
          </p:nvPr>
        </p:nvSpPr>
        <p:spPr>
          <a:xfrm>
            <a:off x="914400" y="381000"/>
            <a:ext cx="4800600" cy="5943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9" name="Date Placeholder 8"/>
          <p:cNvSpPr>
            <a:spLocks noGrp="1"/>
          </p:cNvSpPr>
          <p:nvPr>
            <p:ph type="dt" sz="half" idx="14"/>
          </p:nvPr>
        </p:nvSpPr>
        <p:spPr/>
        <p:txBody>
          <a:bodyPr/>
          <a:lstStyle/>
          <a:p>
            <a:fld id="{B738880E-5C83-4523-8F7C-91AA7318D7BA}" type="datetimeFigureOut">
              <a:rPr lang="es-MX" smtClean="0"/>
              <a:t>03/07/2014</a:t>
            </a:fld>
            <a:endParaRPr lang="es-MX"/>
          </a:p>
        </p:txBody>
      </p:sp>
      <p:sp>
        <p:nvSpPr>
          <p:cNvPr id="10" name="Slide Number Placeholder 9"/>
          <p:cNvSpPr>
            <a:spLocks noGrp="1"/>
          </p:cNvSpPr>
          <p:nvPr>
            <p:ph type="sldNum" sz="quarter" idx="15"/>
          </p:nvPr>
        </p:nvSpPr>
        <p:spPr/>
        <p:txBody>
          <a:bodyPr/>
          <a:lstStyle/>
          <a:p>
            <a:fld id="{D84504AE-92D4-4B1C-B409-B2035E27A861}" type="slidenum">
              <a:rPr lang="es-MX" smtClean="0"/>
              <a:t>‹Nº›</a:t>
            </a:fld>
            <a:endParaRPr lang="es-MX"/>
          </a:p>
        </p:txBody>
      </p:sp>
      <p:sp>
        <p:nvSpPr>
          <p:cNvPr id="13" name="Footer Placeholder 12"/>
          <p:cNvSpPr>
            <a:spLocks noGrp="1"/>
          </p:cNvSpPr>
          <p:nvPr>
            <p:ph type="ftr" sz="quarter" idx="16"/>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738880E-5C83-4523-8F7C-91AA7318D7BA}" type="datetimeFigureOut">
              <a:rPr lang="es-MX" smtClean="0"/>
              <a:t>03/07/2014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84504AE-92D4-4B1C-B409-B2035E27A861}" type="slidenum">
              <a:rPr lang="es-MX" smtClean="0"/>
              <a:t>‹Nº›</a:t>
            </a:fld>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s-MX"/>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D84504AE-92D4-4B1C-B409-B2035E27A861}" type="slidenum">
              <a:rPr lang="es-MX" smtClean="0"/>
              <a:t>‹Nº›</a:t>
            </a:fld>
            <a:endParaRPr lang="es-MX"/>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B738880E-5C83-4523-8F7C-91AA7318D7BA}" type="datetimeFigureOut">
              <a:rPr lang="es-MX" smtClean="0"/>
              <a:t>03/07/2014</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mx/search?newwindow=1&amp;q=natura+cosmeticos+director+ejecutivo&amp;stick=H4sIAAAAAAAAAGOovnz8BQMDgwEHnxCnfq6-gVmlQW68lmJ2spV-flF6Yl5mVWJJZn4eCscqOTV_qdTiCTYv2GZpcNZZPqg0s5TxqjYHAAw0Y8pNAAAA&amp;sa=X&amp;ei=33a1U5vYD9KhqAbzoIGwAQ&amp;ved=0CLEBEOgTKAEwFA" TargetMode="External"/><Relationship Id="rId2" Type="http://schemas.openxmlformats.org/officeDocument/2006/relationships/hyperlink" Target="https://www.google.com.mx/search?newwindow=1&amp;q=natura+cosmeticos+fundaci%C3%B3n&amp;stick=H4sIAAAAAAAAAGOovnz8BQMDgwkHnxCnfq6-gVmlQW68lmp2spV-flF6Yl5mVWJJZn4eCscqLb80LyU1xc_SIMyF05a7t1fuLfPWWxyZPNO4AVbu8cRRAAAA&amp;sa=X&amp;ei=33a1U5vYD9KhqAbzoIGwAQ&amp;ved=0CK0BEOgTKAEwEw" TargetMode="External"/><Relationship Id="rId1" Type="http://schemas.openxmlformats.org/officeDocument/2006/relationships/slideLayout" Target="../slideLayouts/slideLayout2.xml"/><Relationship Id="rId4" Type="http://schemas.openxmlformats.org/officeDocument/2006/relationships/hyperlink" Target="https://www.google.com.mx/search?newwindow=1&amp;q=natura+cosmeticos+oficina+central&amp;stick=H4sIAAAAAAAAAGOovnz8BQMDgyUHnxCnfq6-gVmlQW68llZ2spV-flF6Yl5mVWJJZn4eCscqIzUxpbA0sagktag4_pa9c7CeQ_HUwrjwjRWfdL4JlbQCAI00Bk9WAAAA&amp;sa=X&amp;ei=33a1U5vYD9KhqAbzoIGwAQ&amp;ved=0CLYBEOgTKAEwFQ"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orena\Desktop\Natur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88640"/>
            <a:ext cx="7344816" cy="6166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004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260648"/>
            <a:ext cx="7239000" cy="1143000"/>
          </a:xfrm>
        </p:spPr>
        <p:txBody>
          <a:bodyPr/>
          <a:lstStyle/>
          <a:p>
            <a:pPr algn="ctr"/>
            <a:r>
              <a:rPr lang="es-MX" dirty="0" smtClean="0"/>
              <a:t>Creencias</a:t>
            </a:r>
            <a:endParaRPr lang="es-MX" dirty="0"/>
          </a:p>
        </p:txBody>
      </p:sp>
      <p:sp>
        <p:nvSpPr>
          <p:cNvPr id="3" name="2 Marcador de contenido"/>
          <p:cNvSpPr>
            <a:spLocks noGrp="1"/>
          </p:cNvSpPr>
          <p:nvPr>
            <p:ph idx="1"/>
          </p:nvPr>
        </p:nvSpPr>
        <p:spPr>
          <a:xfrm>
            <a:off x="1115616" y="1844824"/>
            <a:ext cx="7467600" cy="4419600"/>
          </a:xfrm>
        </p:spPr>
        <p:txBody>
          <a:bodyPr/>
          <a:lstStyle/>
          <a:p>
            <a:r>
              <a:rPr lang="es-MX" dirty="0"/>
              <a:t>La </a:t>
            </a:r>
            <a:r>
              <a:rPr lang="es-MX" b="1" dirty="0"/>
              <a:t>búsqueda de belleza</a:t>
            </a:r>
            <a:r>
              <a:rPr lang="es-MX" dirty="0"/>
              <a:t>, legítimo deseo de todo ser humano, debe estar libre de preconceptos y manipulaciones. La empresa, organismo vivo, es un dinámico conjunto de relaciones. Su valor y longevidad están ligados a su capacidad de contribuir para la evolución de la sociedad, y su  desarrollo sustentable.</a:t>
            </a:r>
            <a:endParaRPr lang="es-MX" dirty="0"/>
          </a:p>
        </p:txBody>
      </p:sp>
    </p:spTree>
    <p:extLst>
      <p:ext uri="{BB962C8B-B14F-4D97-AF65-F5344CB8AC3E}">
        <p14:creationId xmlns:p14="http://schemas.microsoft.com/office/powerpoint/2010/main" val="166183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332656"/>
            <a:ext cx="7239000" cy="1143000"/>
          </a:xfrm>
        </p:spPr>
        <p:txBody>
          <a:bodyPr/>
          <a:lstStyle/>
          <a:p>
            <a:pPr algn="ctr"/>
            <a:r>
              <a:rPr lang="es-MX" dirty="0" smtClean="0"/>
              <a:t>Valores</a:t>
            </a:r>
            <a:endParaRPr lang="es-MX" dirty="0"/>
          </a:p>
        </p:txBody>
      </p:sp>
      <p:sp>
        <p:nvSpPr>
          <p:cNvPr id="3" name="2 Marcador de contenido"/>
          <p:cNvSpPr>
            <a:spLocks noGrp="1"/>
          </p:cNvSpPr>
          <p:nvPr>
            <p:ph idx="1"/>
          </p:nvPr>
        </p:nvSpPr>
        <p:spPr>
          <a:xfrm>
            <a:off x="1187624" y="1772816"/>
            <a:ext cx="7467600" cy="4419600"/>
          </a:xfrm>
        </p:spPr>
        <p:txBody>
          <a:bodyPr/>
          <a:lstStyle/>
          <a:p>
            <a:r>
              <a:rPr lang="es-MX" dirty="0" smtClean="0"/>
              <a:t>Integridad</a:t>
            </a:r>
          </a:p>
          <a:p>
            <a:r>
              <a:rPr lang="es-MX" dirty="0" smtClean="0"/>
              <a:t>Disciplina </a:t>
            </a:r>
          </a:p>
          <a:p>
            <a:r>
              <a:rPr lang="es-MX" dirty="0" smtClean="0"/>
              <a:t>Compromiso</a:t>
            </a:r>
          </a:p>
          <a:p>
            <a:r>
              <a:rPr lang="es-MX" dirty="0" smtClean="0"/>
              <a:t>Responsabilidad</a:t>
            </a:r>
          </a:p>
          <a:p>
            <a:r>
              <a:rPr lang="es-MX" dirty="0" smtClean="0"/>
              <a:t>Honestidad </a:t>
            </a:r>
            <a:endParaRPr lang="es-MX" dirty="0"/>
          </a:p>
        </p:txBody>
      </p:sp>
    </p:spTree>
    <p:extLst>
      <p:ext uri="{BB962C8B-B14F-4D97-AF65-F5344CB8AC3E}">
        <p14:creationId xmlns:p14="http://schemas.microsoft.com/office/powerpoint/2010/main" val="453436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332656"/>
            <a:ext cx="7239000" cy="1143000"/>
          </a:xfrm>
        </p:spPr>
        <p:txBody>
          <a:bodyPr/>
          <a:lstStyle/>
          <a:p>
            <a:pPr algn="ctr"/>
            <a:r>
              <a:rPr lang="es-MX" dirty="0" smtClean="0"/>
              <a:t>Objetivos</a:t>
            </a:r>
            <a:endParaRPr lang="es-MX" dirty="0"/>
          </a:p>
        </p:txBody>
      </p:sp>
      <p:sp>
        <p:nvSpPr>
          <p:cNvPr id="3" name="2 Marcador de contenido"/>
          <p:cNvSpPr>
            <a:spLocks noGrp="1"/>
          </p:cNvSpPr>
          <p:nvPr>
            <p:ph idx="1"/>
          </p:nvPr>
        </p:nvSpPr>
        <p:spPr>
          <a:xfrm>
            <a:off x="1115616" y="1772816"/>
            <a:ext cx="7467600" cy="4419600"/>
          </a:xfrm>
        </p:spPr>
        <p:txBody>
          <a:bodyPr/>
          <a:lstStyle/>
          <a:p>
            <a:r>
              <a:rPr lang="es-MX" dirty="0" smtClean="0"/>
              <a:t>La relación armoniosa, agradable, del individuo consigo mismo, con su cuerpo.</a:t>
            </a:r>
            <a:endParaRPr lang="es-MX" dirty="0"/>
          </a:p>
        </p:txBody>
      </p:sp>
    </p:spTree>
    <p:extLst>
      <p:ext uri="{BB962C8B-B14F-4D97-AF65-F5344CB8AC3E}">
        <p14:creationId xmlns:p14="http://schemas.microsoft.com/office/powerpoint/2010/main" val="3902919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476672"/>
            <a:ext cx="7239000" cy="1143000"/>
          </a:xfrm>
        </p:spPr>
        <p:txBody>
          <a:bodyPr/>
          <a:lstStyle/>
          <a:p>
            <a:pPr algn="ctr"/>
            <a:r>
              <a:rPr lang="es-MX" dirty="0" smtClean="0"/>
              <a:t>Personalidad</a:t>
            </a:r>
            <a:endParaRPr lang="es-MX" dirty="0"/>
          </a:p>
        </p:txBody>
      </p:sp>
      <p:sp>
        <p:nvSpPr>
          <p:cNvPr id="3" name="2 Marcador de contenido"/>
          <p:cNvSpPr>
            <a:spLocks noGrp="1"/>
          </p:cNvSpPr>
          <p:nvPr>
            <p:ph idx="1"/>
          </p:nvPr>
        </p:nvSpPr>
        <p:spPr>
          <a:xfrm>
            <a:off x="1187624" y="1700808"/>
            <a:ext cx="7467600" cy="4419600"/>
          </a:xfrm>
        </p:spPr>
        <p:txBody>
          <a:bodyPr>
            <a:normAutofit lnSpcReduction="10000"/>
          </a:bodyPr>
          <a:lstStyle/>
          <a:p>
            <a:r>
              <a:rPr lang="es-MX" dirty="0"/>
              <a:t>Consideramos a las consultoras y consultores nuestros primeros consumidores. Y por medio de ellos los productos Natura llegan a manos de sus clientes, con quienes incentivamos que establezcan relaciones de calidad, basadas en el entendimiento y no atendimiento de sus necesidades. Para eso, hace parte de la actividad de consultoría y conocimiento, la utilización y vivencia de los beneficios de los productos Natura y de sus conceptos antes de ofrecerlos a parientes, amigos y conocidos.</a:t>
            </a:r>
            <a:endParaRPr lang="es-MX" dirty="0"/>
          </a:p>
        </p:txBody>
      </p:sp>
    </p:spTree>
    <p:extLst>
      <p:ext uri="{BB962C8B-B14F-4D97-AF65-F5344CB8AC3E}">
        <p14:creationId xmlns:p14="http://schemas.microsoft.com/office/powerpoint/2010/main" val="188313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404664"/>
            <a:ext cx="7239000" cy="1143000"/>
          </a:xfrm>
        </p:spPr>
        <p:txBody>
          <a:bodyPr/>
          <a:lstStyle/>
          <a:p>
            <a:r>
              <a:rPr lang="es-MX" sz="6600" dirty="0" smtClean="0"/>
              <a:t>Diseño Corporativo</a:t>
            </a:r>
            <a:endParaRPr lang="es-MX" sz="6600" dirty="0"/>
          </a:p>
        </p:txBody>
      </p:sp>
      <p:pic>
        <p:nvPicPr>
          <p:cNvPr id="3074" name="Picture 2" descr="C:\Users\lorena\Desktop\Natu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99" y="1916832"/>
            <a:ext cx="7757045" cy="3934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695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2564904"/>
            <a:ext cx="7239000" cy="1143000"/>
          </a:xfrm>
        </p:spPr>
        <p:txBody>
          <a:bodyPr/>
          <a:lstStyle/>
          <a:p>
            <a:r>
              <a:rPr lang="es-MX" dirty="0" smtClean="0"/>
              <a:t>COMPONENTES</a:t>
            </a:r>
            <a:endParaRPr lang="es-MX" dirty="0"/>
          </a:p>
        </p:txBody>
      </p:sp>
    </p:spTree>
    <p:extLst>
      <p:ext uri="{BB962C8B-B14F-4D97-AF65-F5344CB8AC3E}">
        <p14:creationId xmlns:p14="http://schemas.microsoft.com/office/powerpoint/2010/main" val="1781797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404664"/>
            <a:ext cx="7239000" cy="1143000"/>
          </a:xfrm>
        </p:spPr>
        <p:txBody>
          <a:bodyPr/>
          <a:lstStyle/>
          <a:p>
            <a:pPr algn="ctr"/>
            <a:r>
              <a:rPr lang="es-MX" sz="6600" dirty="0" smtClean="0"/>
              <a:t>Misión Corporativa</a:t>
            </a:r>
            <a:endParaRPr lang="es-MX" sz="6600" dirty="0"/>
          </a:p>
        </p:txBody>
      </p:sp>
      <p:sp>
        <p:nvSpPr>
          <p:cNvPr id="3" name="2 Marcador de contenido"/>
          <p:cNvSpPr>
            <a:spLocks noGrp="1"/>
          </p:cNvSpPr>
          <p:nvPr>
            <p:ph idx="1"/>
          </p:nvPr>
        </p:nvSpPr>
        <p:spPr>
          <a:xfrm>
            <a:off x="1187624" y="2060848"/>
            <a:ext cx="7467600" cy="4419600"/>
          </a:xfrm>
        </p:spPr>
        <p:txBody>
          <a:bodyPr/>
          <a:lstStyle/>
          <a:p>
            <a:r>
              <a:rPr lang="es-MX" dirty="0"/>
              <a:t>Estimulamos el desarrollo personal, material y profesional de nuestras consultoras y nuestros  consultores y fomentamos a que se tornen agentes de transformación, contribuyendo la diseminación del concepto del bien estar bien y la construcción de una sociedad más próspera, más justa y más solidaria.</a:t>
            </a:r>
            <a:endParaRPr lang="es-MX" dirty="0"/>
          </a:p>
        </p:txBody>
      </p:sp>
    </p:spTree>
    <p:extLst>
      <p:ext uri="{BB962C8B-B14F-4D97-AF65-F5344CB8AC3E}">
        <p14:creationId xmlns:p14="http://schemas.microsoft.com/office/powerpoint/2010/main" val="2131967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1412776"/>
            <a:ext cx="6737176" cy="835496"/>
          </a:xfrm>
        </p:spPr>
        <p:txBody>
          <a:bodyPr/>
          <a:lstStyle/>
          <a:p>
            <a:pPr algn="ctr"/>
            <a:r>
              <a:rPr lang="es-MX" sz="6000" dirty="0" smtClean="0"/>
              <a:t>Comportamiento empresarial</a:t>
            </a:r>
            <a:endParaRPr lang="es-MX" sz="6000" dirty="0"/>
          </a:p>
        </p:txBody>
      </p:sp>
      <p:sp>
        <p:nvSpPr>
          <p:cNvPr id="3" name="2 Marcador de contenido"/>
          <p:cNvSpPr>
            <a:spLocks noGrp="1"/>
          </p:cNvSpPr>
          <p:nvPr>
            <p:ph idx="1"/>
          </p:nvPr>
        </p:nvSpPr>
        <p:spPr>
          <a:xfrm>
            <a:off x="1115616" y="2276872"/>
            <a:ext cx="7467600" cy="4419600"/>
          </a:xfrm>
        </p:spPr>
        <p:txBody>
          <a:bodyPr>
            <a:normAutofit lnSpcReduction="10000"/>
          </a:bodyPr>
          <a:lstStyle/>
          <a:p>
            <a:r>
              <a:rPr lang="es-MX" dirty="0"/>
              <a:t>En nuestro comportamiento empresarial, buscamos crear valor para la sociedad como un todo, generando resultados integrados en las dimensiones económica, social y ambiental. </a:t>
            </a:r>
            <a:r>
              <a:rPr lang="es-MX" b="1" dirty="0"/>
              <a:t>Creemos que  resultados sustentables son aquellos alcanzados por medio de las relaciones de calidad</a:t>
            </a:r>
            <a:r>
              <a:rPr lang="es-MX" dirty="0"/>
              <a:t> y, por  eso, buscamos mantener canales de diálogo abierto con todos los públicos con quienes tenemos  contacto, en un ejercicio continuo de transparencia.</a:t>
            </a:r>
            <a:endParaRPr lang="es-MX" dirty="0"/>
          </a:p>
        </p:txBody>
      </p:sp>
    </p:spTree>
    <p:extLst>
      <p:ext uri="{BB962C8B-B14F-4D97-AF65-F5344CB8AC3E}">
        <p14:creationId xmlns:p14="http://schemas.microsoft.com/office/powerpoint/2010/main" val="1285804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404664"/>
            <a:ext cx="7239000" cy="1143000"/>
          </a:xfrm>
        </p:spPr>
        <p:txBody>
          <a:bodyPr/>
          <a:lstStyle/>
          <a:p>
            <a:pPr algn="ctr"/>
            <a:r>
              <a:rPr lang="es-MX" sz="6000" dirty="0" smtClean="0"/>
              <a:t>Función Institucional</a:t>
            </a:r>
            <a:endParaRPr lang="es-MX" sz="6000" dirty="0"/>
          </a:p>
        </p:txBody>
      </p:sp>
      <p:sp>
        <p:nvSpPr>
          <p:cNvPr id="3" name="2 Marcador de contenido"/>
          <p:cNvSpPr>
            <a:spLocks noGrp="1"/>
          </p:cNvSpPr>
          <p:nvPr>
            <p:ph idx="1"/>
          </p:nvPr>
        </p:nvSpPr>
        <p:spPr>
          <a:xfrm>
            <a:off x="1187624" y="1628800"/>
            <a:ext cx="7467600" cy="4419600"/>
          </a:xfrm>
        </p:spPr>
        <p:txBody>
          <a:bodyPr/>
          <a:lstStyle/>
          <a:p>
            <a:r>
              <a:rPr lang="es-MX" dirty="0"/>
              <a:t>Estimulamos el desarrollo personal, material y profesional de nuestras consultoras y nuestros  consultores y fomentamos a que se tornen agentes de transformación, contribuyendo la diseminación del concepto del bien estar bien y la construcción de una sociedad más próspera, más justa y más solidaria.</a:t>
            </a:r>
            <a:endParaRPr lang="es-MX" dirty="0"/>
          </a:p>
        </p:txBody>
      </p:sp>
    </p:spTree>
    <p:extLst>
      <p:ext uri="{BB962C8B-B14F-4D97-AF65-F5344CB8AC3E}">
        <p14:creationId xmlns:p14="http://schemas.microsoft.com/office/powerpoint/2010/main" val="1386414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260648"/>
            <a:ext cx="7239000" cy="1143000"/>
          </a:xfrm>
        </p:spPr>
        <p:txBody>
          <a:bodyPr/>
          <a:lstStyle/>
          <a:p>
            <a:pPr algn="ctr"/>
            <a:r>
              <a:rPr lang="es-MX" dirty="0" smtClean="0"/>
              <a:t>Identificador</a:t>
            </a:r>
            <a:endParaRPr lang="es-MX" dirty="0"/>
          </a:p>
        </p:txBody>
      </p:sp>
      <p:sp>
        <p:nvSpPr>
          <p:cNvPr id="3" name="2 Marcador de contenido"/>
          <p:cNvSpPr>
            <a:spLocks noGrp="1"/>
          </p:cNvSpPr>
          <p:nvPr>
            <p:ph idx="1"/>
          </p:nvPr>
        </p:nvSpPr>
        <p:spPr>
          <a:xfrm>
            <a:off x="1115616" y="1556792"/>
            <a:ext cx="7467600" cy="4419600"/>
          </a:xfrm>
        </p:spPr>
        <p:txBody>
          <a:bodyPr/>
          <a:lstStyle/>
          <a:p>
            <a:r>
              <a:rPr lang="es-MX" dirty="0"/>
              <a:t>Natura, por su comportamiento empresarial, por la calidad de las relaciones que establece y por  sus productos y servicios, será una marca de expresión mundial, identificada con la comunidad de personas que se comprometen con la construcción de un mundo mejor a través de la mejor relación consigo mismas, con el otro, con la naturaleza de cual hacen parte y con un todo.</a:t>
            </a:r>
            <a:endParaRPr lang="es-MX" dirty="0"/>
          </a:p>
        </p:txBody>
      </p:sp>
    </p:spTree>
    <p:extLst>
      <p:ext uri="{BB962C8B-B14F-4D97-AF65-F5344CB8AC3E}">
        <p14:creationId xmlns:p14="http://schemas.microsoft.com/office/powerpoint/2010/main" val="3858045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188640"/>
            <a:ext cx="7239000" cy="1143000"/>
          </a:xfrm>
        </p:spPr>
        <p:txBody>
          <a:bodyPr/>
          <a:lstStyle/>
          <a:p>
            <a:pPr algn="ctr"/>
            <a:r>
              <a:rPr lang="es-MX" dirty="0" smtClean="0"/>
              <a:t>Origen</a:t>
            </a:r>
            <a:endParaRPr lang="es-MX" dirty="0"/>
          </a:p>
        </p:txBody>
      </p:sp>
      <p:sp>
        <p:nvSpPr>
          <p:cNvPr id="3" name="2 Marcador de contenido"/>
          <p:cNvSpPr>
            <a:spLocks noGrp="1"/>
          </p:cNvSpPr>
          <p:nvPr>
            <p:ph idx="1"/>
          </p:nvPr>
        </p:nvSpPr>
        <p:spPr>
          <a:xfrm>
            <a:off x="1187624" y="1772816"/>
            <a:ext cx="7467600" cy="4419600"/>
          </a:xfrm>
        </p:spPr>
        <p:txBody>
          <a:bodyPr/>
          <a:lstStyle/>
          <a:p>
            <a:r>
              <a:rPr lang="es-MX" b="1" dirty="0">
                <a:hlinkClick r:id="rId2"/>
              </a:rPr>
              <a:t>Fundación</a:t>
            </a:r>
            <a:r>
              <a:rPr lang="es-MX" b="1" dirty="0"/>
              <a:t>: </a:t>
            </a:r>
            <a:r>
              <a:rPr lang="es-MX" dirty="0"/>
              <a:t>1969</a:t>
            </a:r>
          </a:p>
          <a:p>
            <a:r>
              <a:rPr lang="es-MX" b="1" dirty="0">
                <a:hlinkClick r:id="rId3"/>
              </a:rPr>
              <a:t>Director ejecutivo</a:t>
            </a:r>
            <a:r>
              <a:rPr lang="es-MX" b="1" dirty="0"/>
              <a:t>: </a:t>
            </a:r>
            <a:r>
              <a:rPr lang="es-MX" dirty="0" err="1"/>
              <a:t>Alessandro</a:t>
            </a:r>
            <a:r>
              <a:rPr lang="es-MX" dirty="0"/>
              <a:t> Giuseppe </a:t>
            </a:r>
            <a:r>
              <a:rPr lang="es-MX" dirty="0" err="1"/>
              <a:t>Carlucci</a:t>
            </a:r>
            <a:endParaRPr lang="es-MX" dirty="0"/>
          </a:p>
          <a:p>
            <a:r>
              <a:rPr lang="es-MX" b="1" dirty="0">
                <a:hlinkClick r:id="rId4"/>
              </a:rPr>
              <a:t>Oficina central</a:t>
            </a:r>
            <a:r>
              <a:rPr lang="es-MX" b="1" dirty="0"/>
              <a:t>: </a:t>
            </a:r>
            <a:r>
              <a:rPr lang="es-MX" dirty="0" err="1"/>
              <a:t>Itapecerica</a:t>
            </a:r>
            <a:r>
              <a:rPr lang="es-MX" dirty="0"/>
              <a:t> da Serra, Brasil</a:t>
            </a:r>
          </a:p>
          <a:p>
            <a:endParaRPr lang="es-MX" dirty="0"/>
          </a:p>
        </p:txBody>
      </p:sp>
    </p:spTree>
    <p:extLst>
      <p:ext uri="{BB962C8B-B14F-4D97-AF65-F5344CB8AC3E}">
        <p14:creationId xmlns:p14="http://schemas.microsoft.com/office/powerpoint/2010/main" val="3016935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404664"/>
            <a:ext cx="7239000" cy="1143000"/>
          </a:xfrm>
        </p:spPr>
        <p:txBody>
          <a:bodyPr/>
          <a:lstStyle/>
          <a:p>
            <a:pPr algn="ctr"/>
            <a:r>
              <a:rPr lang="es-MX" dirty="0" smtClean="0"/>
              <a:t>Lingüístico</a:t>
            </a:r>
            <a:endParaRPr lang="es-MX" dirty="0"/>
          </a:p>
        </p:txBody>
      </p:sp>
      <p:pic>
        <p:nvPicPr>
          <p:cNvPr id="4098" name="Picture 2" descr="C:\Users\lorena\Desktop\Natur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276872"/>
            <a:ext cx="3810000" cy="3486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234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692696"/>
            <a:ext cx="7239000" cy="1143000"/>
          </a:xfrm>
        </p:spPr>
        <p:txBody>
          <a:bodyPr/>
          <a:lstStyle/>
          <a:p>
            <a:pPr algn="ctr"/>
            <a:r>
              <a:rPr lang="es-MX" sz="5400" dirty="0" smtClean="0"/>
              <a:t>Lo que la </a:t>
            </a:r>
            <a:br>
              <a:rPr lang="es-MX" sz="5400" dirty="0" smtClean="0"/>
            </a:br>
            <a:r>
              <a:rPr lang="es-MX" sz="5400" dirty="0" smtClean="0"/>
              <a:t>empresa es</a:t>
            </a:r>
            <a:endParaRPr lang="es-MX" sz="5400" dirty="0"/>
          </a:p>
        </p:txBody>
      </p:sp>
      <p:sp>
        <p:nvSpPr>
          <p:cNvPr id="3" name="2 Marcador de contenido"/>
          <p:cNvSpPr>
            <a:spLocks noGrp="1"/>
          </p:cNvSpPr>
          <p:nvPr>
            <p:ph idx="1"/>
          </p:nvPr>
        </p:nvSpPr>
        <p:spPr>
          <a:xfrm>
            <a:off x="1187624" y="2132856"/>
            <a:ext cx="7467600" cy="4419600"/>
          </a:xfrm>
        </p:spPr>
        <p:txBody>
          <a:bodyPr/>
          <a:lstStyle/>
          <a:p>
            <a:r>
              <a:rPr lang="es-MX" dirty="0" smtClean="0"/>
              <a:t>Es la </a:t>
            </a:r>
            <a:r>
              <a:rPr lang="es-MX" dirty="0" err="1" smtClean="0"/>
              <a:t>relacion</a:t>
            </a:r>
            <a:r>
              <a:rPr lang="es-MX" dirty="0" smtClean="0"/>
              <a:t> </a:t>
            </a:r>
            <a:r>
              <a:rPr lang="es-MX" dirty="0" err="1" smtClean="0"/>
              <a:t>empatica</a:t>
            </a:r>
            <a:r>
              <a:rPr lang="es-MX" dirty="0" smtClean="0"/>
              <a:t> exitosa, agradable del individuo con el otro, con la naturaleza con el cual es parte, con el todo.</a:t>
            </a:r>
          </a:p>
          <a:p>
            <a:endParaRPr lang="es-MX" dirty="0"/>
          </a:p>
        </p:txBody>
      </p:sp>
    </p:spTree>
    <p:extLst>
      <p:ext uri="{BB962C8B-B14F-4D97-AF65-F5344CB8AC3E}">
        <p14:creationId xmlns:p14="http://schemas.microsoft.com/office/powerpoint/2010/main" val="3018999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764704"/>
            <a:ext cx="7239000" cy="1143000"/>
          </a:xfrm>
        </p:spPr>
        <p:txBody>
          <a:bodyPr/>
          <a:lstStyle/>
          <a:p>
            <a:pPr algn="ctr"/>
            <a:r>
              <a:rPr lang="es-MX" sz="6000" dirty="0"/>
              <a:t>Lo que la </a:t>
            </a:r>
            <a:br>
              <a:rPr lang="es-MX" sz="6000" dirty="0"/>
            </a:br>
            <a:r>
              <a:rPr lang="es-MX" sz="6000" dirty="0"/>
              <a:t>empresa </a:t>
            </a:r>
            <a:r>
              <a:rPr lang="es-MX" sz="6000" dirty="0" smtClean="0"/>
              <a:t>hace</a:t>
            </a:r>
            <a:endParaRPr lang="es-MX" sz="6000" dirty="0"/>
          </a:p>
        </p:txBody>
      </p:sp>
      <p:sp>
        <p:nvSpPr>
          <p:cNvPr id="3" name="2 Marcador de contenido"/>
          <p:cNvSpPr>
            <a:spLocks noGrp="1"/>
          </p:cNvSpPr>
          <p:nvPr>
            <p:ph idx="1"/>
          </p:nvPr>
        </p:nvSpPr>
        <p:spPr>
          <a:xfrm>
            <a:off x="1115616" y="2060848"/>
            <a:ext cx="7467600" cy="4419600"/>
          </a:xfrm>
        </p:spPr>
        <p:txBody>
          <a:bodyPr/>
          <a:lstStyle/>
          <a:p>
            <a:r>
              <a:rPr lang="es-MX" dirty="0" smtClean="0"/>
              <a:t>Somos </a:t>
            </a:r>
            <a:r>
              <a:rPr lang="es-MX" dirty="0"/>
              <a:t>la industria líder en el mercado de cosméticos, fragancias e higiene personal, como también en el sector de venta directa.  Desde 2004, somos una compañía de capital abierto, con acciones listadas en el Nuevo Mercado, el más alto nivel de gobernanza corporativa de la Bolsa de Valores de San Pablo (</a:t>
            </a:r>
            <a:r>
              <a:rPr lang="es-MX" dirty="0" err="1"/>
              <a:t>Bovespa</a:t>
            </a:r>
            <a:r>
              <a:rPr lang="es-MX" dirty="0"/>
              <a:t>).</a:t>
            </a:r>
            <a:endParaRPr lang="es-MX" dirty="0"/>
          </a:p>
        </p:txBody>
      </p:sp>
    </p:spTree>
    <p:extLst>
      <p:ext uri="{BB962C8B-B14F-4D97-AF65-F5344CB8AC3E}">
        <p14:creationId xmlns:p14="http://schemas.microsoft.com/office/powerpoint/2010/main" val="1726462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260648"/>
            <a:ext cx="7239000" cy="1143000"/>
          </a:xfrm>
        </p:spPr>
        <p:txBody>
          <a:bodyPr/>
          <a:lstStyle/>
          <a:p>
            <a:pPr algn="ctr"/>
            <a:r>
              <a:rPr lang="es-MX" dirty="0" smtClean="0"/>
              <a:t>Logotipos</a:t>
            </a:r>
            <a:endParaRPr lang="es-MX" dirty="0"/>
          </a:p>
        </p:txBody>
      </p:sp>
      <p:pic>
        <p:nvPicPr>
          <p:cNvPr id="2050" name="Picture 2" descr="C:\Users\lorena\Desktop\natura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700808"/>
            <a:ext cx="5530477" cy="4534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390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260648"/>
            <a:ext cx="7239000" cy="1143000"/>
          </a:xfrm>
        </p:spPr>
        <p:txBody>
          <a:bodyPr/>
          <a:lstStyle/>
          <a:p>
            <a:pPr algn="ctr"/>
            <a:r>
              <a:rPr lang="es-MX" dirty="0" smtClean="0"/>
              <a:t>Slogan</a:t>
            </a:r>
            <a:endParaRPr lang="es-MX" dirty="0"/>
          </a:p>
        </p:txBody>
      </p:sp>
      <p:sp>
        <p:nvSpPr>
          <p:cNvPr id="3" name="2 Marcador de contenido"/>
          <p:cNvSpPr>
            <a:spLocks noGrp="1"/>
          </p:cNvSpPr>
          <p:nvPr>
            <p:ph idx="1"/>
          </p:nvPr>
        </p:nvSpPr>
        <p:spPr>
          <a:xfrm>
            <a:off x="1259632" y="2276872"/>
            <a:ext cx="7467600" cy="4419600"/>
          </a:xfrm>
        </p:spPr>
        <p:txBody>
          <a:bodyPr>
            <a:normAutofit/>
          </a:bodyPr>
          <a:lstStyle/>
          <a:p>
            <a:r>
              <a:rPr lang="es-MX" sz="7200" dirty="0" smtClean="0"/>
              <a:t>BIEN ESTAR BIEN</a:t>
            </a:r>
            <a:endParaRPr lang="es-MX" sz="7200" dirty="0"/>
          </a:p>
        </p:txBody>
      </p:sp>
    </p:spTree>
    <p:extLst>
      <p:ext uri="{BB962C8B-B14F-4D97-AF65-F5344CB8AC3E}">
        <p14:creationId xmlns:p14="http://schemas.microsoft.com/office/powerpoint/2010/main" val="1836079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332656"/>
            <a:ext cx="7239000" cy="1143000"/>
          </a:xfrm>
        </p:spPr>
        <p:txBody>
          <a:bodyPr/>
          <a:lstStyle/>
          <a:p>
            <a:r>
              <a:rPr lang="es-MX" dirty="0" smtClean="0"/>
              <a:t>Comportamiento</a:t>
            </a:r>
            <a:endParaRPr lang="es-MX" dirty="0"/>
          </a:p>
        </p:txBody>
      </p:sp>
      <p:sp>
        <p:nvSpPr>
          <p:cNvPr id="3" name="2 Marcador de contenido"/>
          <p:cNvSpPr>
            <a:spLocks noGrp="1"/>
          </p:cNvSpPr>
          <p:nvPr>
            <p:ph idx="1"/>
          </p:nvPr>
        </p:nvSpPr>
        <p:spPr>
          <a:xfrm>
            <a:off x="1115616" y="1772816"/>
            <a:ext cx="7467600" cy="4419600"/>
          </a:xfrm>
        </p:spPr>
        <p:txBody>
          <a:bodyPr/>
          <a:lstStyle/>
          <a:p>
            <a:r>
              <a:rPr lang="es-MX" b="1" dirty="0"/>
              <a:t>N</a:t>
            </a:r>
            <a:r>
              <a:rPr lang="es-MX" b="1" dirty="0" smtClean="0"/>
              <a:t>o </a:t>
            </a:r>
            <a:r>
              <a:rPr lang="es-MX" b="1" dirty="0"/>
              <a:t>realizamos pruebas en animales y hacemos observación estricta de las más rigurosas normas de seguridad internacionales.</a:t>
            </a:r>
            <a:endParaRPr lang="es-MX" dirty="0"/>
          </a:p>
        </p:txBody>
      </p:sp>
    </p:spTree>
    <p:extLst>
      <p:ext uri="{BB962C8B-B14F-4D97-AF65-F5344CB8AC3E}">
        <p14:creationId xmlns:p14="http://schemas.microsoft.com/office/powerpoint/2010/main" val="1639248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3140968"/>
            <a:ext cx="7848872" cy="1296144"/>
          </a:xfrm>
        </p:spPr>
        <p:txBody>
          <a:bodyPr/>
          <a:lstStyle/>
          <a:p>
            <a:pPr algn="ctr"/>
            <a:r>
              <a:rPr lang="es-MX" sz="8800" dirty="0" smtClean="0"/>
              <a:t>CENTRO PSÍQUICO</a:t>
            </a:r>
            <a:endParaRPr lang="es-MX" sz="8800" dirty="0"/>
          </a:p>
        </p:txBody>
      </p:sp>
    </p:spTree>
    <p:extLst>
      <p:ext uri="{BB962C8B-B14F-4D97-AF65-F5344CB8AC3E}">
        <p14:creationId xmlns:p14="http://schemas.microsoft.com/office/powerpoint/2010/main" val="3878024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404664"/>
            <a:ext cx="7239000" cy="1143000"/>
          </a:xfrm>
        </p:spPr>
        <p:txBody>
          <a:bodyPr/>
          <a:lstStyle/>
          <a:p>
            <a:pPr algn="ctr"/>
            <a:r>
              <a:rPr lang="es-MX" dirty="0" smtClean="0"/>
              <a:t>Visión</a:t>
            </a:r>
            <a:endParaRPr lang="es-MX" dirty="0"/>
          </a:p>
        </p:txBody>
      </p:sp>
      <p:sp>
        <p:nvSpPr>
          <p:cNvPr id="3" name="2 Marcador de contenido"/>
          <p:cNvSpPr>
            <a:spLocks noGrp="1"/>
          </p:cNvSpPr>
          <p:nvPr>
            <p:ph idx="1"/>
          </p:nvPr>
        </p:nvSpPr>
        <p:spPr>
          <a:xfrm>
            <a:off x="1187624" y="1700808"/>
            <a:ext cx="7467600" cy="4419600"/>
          </a:xfrm>
        </p:spPr>
        <p:txBody>
          <a:bodyPr>
            <a:normAutofit lnSpcReduction="10000"/>
          </a:bodyPr>
          <a:lstStyle/>
          <a:p>
            <a:r>
              <a:rPr lang="es-MX" b="1" dirty="0">
                <a:latin typeface="Arial" pitchFamily="34" charset="0"/>
                <a:cs typeface="Arial" pitchFamily="34" charset="0"/>
              </a:rPr>
              <a:t>Natura, por su comportamiento empresarial, por la calidad de las relaciones que establece y por  sus productos y servicios, será una marca de expresión mundial, identificada con la comunidad de personas que se comprometen con la construcción de un mundo mejor a través de la mejor relación consigo mismas, con el otro, con la naturaleza de cual hacen parte y con un todo</a:t>
            </a:r>
            <a:endParaRPr lang="es-MX" dirty="0"/>
          </a:p>
        </p:txBody>
      </p:sp>
    </p:spTree>
    <p:extLst>
      <p:ext uri="{BB962C8B-B14F-4D97-AF65-F5344CB8AC3E}">
        <p14:creationId xmlns:p14="http://schemas.microsoft.com/office/powerpoint/2010/main" val="20701520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rmal">
  <a:themeElements>
    <a:clrScheme name="t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165</TotalTime>
  <Words>336</Words>
  <Application>Microsoft Office PowerPoint</Application>
  <PresentationFormat>Presentación en pantalla (4:3)</PresentationFormat>
  <Paragraphs>39</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termal</vt:lpstr>
      <vt:lpstr>Presentación de PowerPoint</vt:lpstr>
      <vt:lpstr>Origen</vt:lpstr>
      <vt:lpstr>Lo que la  empresa es</vt:lpstr>
      <vt:lpstr>Lo que la  empresa hace</vt:lpstr>
      <vt:lpstr>Logotipos</vt:lpstr>
      <vt:lpstr>Slogan</vt:lpstr>
      <vt:lpstr>Comportamiento</vt:lpstr>
      <vt:lpstr>CENTRO PSÍQUICO</vt:lpstr>
      <vt:lpstr>Visión</vt:lpstr>
      <vt:lpstr>Creencias</vt:lpstr>
      <vt:lpstr>Valores</vt:lpstr>
      <vt:lpstr>Objetivos</vt:lpstr>
      <vt:lpstr>Personalidad</vt:lpstr>
      <vt:lpstr>Diseño Corporativo</vt:lpstr>
      <vt:lpstr>COMPONENTES</vt:lpstr>
      <vt:lpstr>Misión Corporativa</vt:lpstr>
      <vt:lpstr>Comportamiento empresarial</vt:lpstr>
      <vt:lpstr>Función Institucional</vt:lpstr>
      <vt:lpstr>Identificador</vt:lpstr>
      <vt:lpstr>Lingüístico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lorena</dc:creator>
  <cp:lastModifiedBy>lorena</cp:lastModifiedBy>
  <cp:revision>6</cp:revision>
  <dcterms:created xsi:type="dcterms:W3CDTF">2014-07-03T15:31:10Z</dcterms:created>
  <dcterms:modified xsi:type="dcterms:W3CDTF">2014-07-03T18:16:23Z</dcterms:modified>
</cp:coreProperties>
</file>