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66" r:id="rId3"/>
    <p:sldId id="257" r:id="rId4"/>
    <p:sldId id="261" r:id="rId5"/>
    <p:sldId id="259" r:id="rId6"/>
    <p:sldId id="260" r:id="rId7"/>
    <p:sldId id="268" r:id="rId8"/>
    <p:sldId id="262" r:id="rId9"/>
    <p:sldId id="263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BF086-52BD-4E79-A633-0A7DA1A07E5D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7FE6C-78FD-48F3-8025-D215874483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43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7FE6C-78FD-48F3-8025-D2158744833F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A6E294-1455-47CD-A043-90364DA829B7}" type="datetimeFigureOut">
              <a:rPr lang="es-MX" smtClean="0"/>
              <a:t>06/03/2014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85A145-F32E-4D74-8EEF-7DEDBBDBBA8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ferrero.es/productos/kinder/sorpresa/huevo-con-sorpres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ferrerocsr.com/es/codigo-etic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arche.to.it/wp-content/uploads/pa_ferre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6712" y="-1107504"/>
            <a:ext cx="123853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8134672" cy="1761609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Carolina Baeza Mendoza </a:t>
            </a:r>
          </a:p>
          <a:p>
            <a:r>
              <a:rPr lang="es-MX" dirty="0" smtClean="0"/>
              <a:t>Alejandra Nisino Arellano </a:t>
            </a:r>
          </a:p>
          <a:p>
            <a:r>
              <a:rPr lang="es-MX" dirty="0" smtClean="0"/>
              <a:t>Carlos Arturo García Lupercio </a:t>
            </a:r>
          </a:p>
          <a:p>
            <a:r>
              <a:rPr lang="es-MX" dirty="0" smtClean="0"/>
              <a:t>Karla Isabel Sauceda Madrigal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62811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INDER SORPRE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453163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14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421785" y="3212976"/>
            <a:ext cx="8229600" cy="4525963"/>
          </a:xfrm>
        </p:spPr>
        <p:txBody>
          <a:bodyPr/>
          <a:lstStyle/>
          <a:p>
            <a:pPr algn="l"/>
            <a:r>
              <a:rPr lang="es-MX" dirty="0">
                <a:solidFill>
                  <a:schemeClr val="tx1"/>
                </a:solidFill>
              </a:rPr>
              <a:t>La línea de productos inventados especialmente para niños</a:t>
            </a:r>
            <a:r>
              <a:rPr lang="es-MX" dirty="0" smtClean="0">
                <a:solidFill>
                  <a:schemeClr val="tx1"/>
                </a:solidFill>
              </a:rPr>
              <a:t>!</a:t>
            </a:r>
            <a:endParaRPr lang="es-MX" dirty="0"/>
          </a:p>
          <a:p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el original y único huevo de chocolate con sorpresa elaborado con buen chocolate KINDER®, que ofrece cada año más de 100 nuevas y diferentes sorpresas de alta calidad.</a:t>
            </a:r>
          </a:p>
          <a:p>
            <a:pPr marL="109728" indent="0">
              <a:buNone/>
            </a:pPr>
            <a:r>
              <a:rPr lang="es-MX" b="1" dirty="0">
                <a:hlinkClick r:id="rId2" tooltip="PRODUCTO"/>
              </a:rPr>
              <a:t/>
            </a:r>
            <a:br>
              <a:rPr lang="es-MX" b="1" dirty="0">
                <a:hlinkClick r:id="rId2" tooltip="PRODUCTO"/>
              </a:rPr>
            </a:b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9218" name="Picture 2" descr="http://3.bp.blogspot.com/-h9hDTF-kgxs/TlRQwNqVshI/AAAAAAAAAOc/BIOqXwnqslk/s1600/Kinder_LogoS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0"/>
            <a:ext cx="6985954" cy="258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651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219370" y="185147"/>
            <a:ext cx="5472608" cy="6120679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s-MX" dirty="0">
                <a:solidFill>
                  <a:schemeClr val="tx1"/>
                </a:solidFill>
              </a:rPr>
              <a:t/>
            </a:r>
            <a:br>
              <a:rPr lang="es-MX" dirty="0">
                <a:solidFill>
                  <a:schemeClr val="tx1"/>
                </a:solidFill>
              </a:rPr>
            </a:br>
            <a:r>
              <a:rPr lang="es-MX" dirty="0" smtClean="0">
                <a:solidFill>
                  <a:schemeClr val="tx1"/>
                </a:solidFill>
              </a:rPr>
              <a:t>Desde </a:t>
            </a:r>
            <a:r>
              <a:rPr lang="es-MX" dirty="0">
                <a:solidFill>
                  <a:schemeClr val="tx1"/>
                </a:solidFill>
              </a:rPr>
              <a:t>1974, </a:t>
            </a:r>
            <a:r>
              <a:rPr lang="es-MX" dirty="0" err="1" smtClean="0">
                <a:solidFill>
                  <a:schemeClr val="tx1"/>
                </a:solidFill>
              </a:rPr>
              <a:t>Kinder</a:t>
            </a:r>
            <a:r>
              <a:rPr lang="es-MX" dirty="0" smtClean="0">
                <a:solidFill>
                  <a:schemeClr val="tx1"/>
                </a:solidFill>
              </a:rPr>
              <a:t> Sorpresa deleita a </a:t>
            </a:r>
            <a:r>
              <a:rPr lang="es-MX" dirty="0">
                <a:solidFill>
                  <a:schemeClr val="tx1"/>
                </a:solidFill>
              </a:rPr>
              <a:t>los niños con dulzura, haciéndoles jugar de manera sorprendente. </a:t>
            </a:r>
            <a:endParaRPr lang="es-MX" dirty="0" smtClean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s-MX" dirty="0" smtClean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Un </a:t>
            </a:r>
            <a:r>
              <a:rPr lang="es-MX" dirty="0">
                <a:solidFill>
                  <a:schemeClr val="tx1"/>
                </a:solidFill>
              </a:rPr>
              <a:t>huevo, un simple huevo de chocolate que se ha transformado en una idea revolucionaria, el premio ideal que cada niño desea, precisamente por su interior siempre sorprendente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endParaRPr lang="es-MX" dirty="0"/>
          </a:p>
          <a:p>
            <a:r>
              <a:rPr lang="es-MX" dirty="0" smtClean="0">
                <a:solidFill>
                  <a:schemeClr val="tx1"/>
                </a:solidFill>
              </a:rPr>
              <a:t>Desde </a:t>
            </a:r>
            <a:r>
              <a:rPr lang="es-MX" dirty="0">
                <a:solidFill>
                  <a:schemeClr val="tx1"/>
                </a:solidFill>
              </a:rPr>
              <a:t>los días en que nació la idea, se han desarrollado más de 8.000 sorpresas y se han vendido en todo el mundo más de 30 mil millones de unidades. </a:t>
            </a:r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5" name="AutoShape 2" descr="data:image/jpeg;base64,/9j/4AAQSkZJRgABAQAAAQABAAD/2wCEAAkGBhQREREUEhIUFRUVGRgVFxcWFBUfGBYaFBodGBYYGBkYHCYeGR4jGRQWHzEgJCcpLC0sGB40NTIuNSgrLSkBCQoKDgwOGg8PGiwkHyQsLDQ1LiswLikwLCk0NSksKSosLCwqLCksLCksLCwsLC0sKTQsKSwsLCksLCk0LCwsLP/AABEIAL8AmQMBIgACEQEDEQH/xAAcAAACAgMBAQAAAAAAAAAAAAAABQQGAQMHAgj/xABGEAACAQMCBAMFBAUKAwkAAAABAgMABBESIQUGMUETUWEHIjJxgRRCUpEjYoKhsRUzQ1Nyg5LB0fBzk6IWJDRUZJSzwuH/xAAaAQEAAgMBAAAAAAAAAAAAAAAAAwUCBAYB/8QAMBEAAgEDAwEHAgYDAQAAAAAAAAECAwQRBRIhMRMiQVFhgcFxkSMyobHh8EJi8RT/2gAMAwEAAhEDEQA/AO40UUUAUUUUAUUUUAGlXMvH0sraSeTJCAYUfE7McIi+pYgU1NUT2sN+htAQSpuBv2DCNymfrn64rGT2rJLRp9pUjDzZTZea+IzEu92YNW6xQpGVjHZSzqS533O1T+A+0C8t3AunF1B95hGFnj6+8FXaQDbI646dMFCWrGqq9XE08nYy0i2cNqWPXxO62N6k0aSROro4yrKcgipFcg5B5j+yTmN2xbzN0PSKVjgMPJXOQ3kcHzrrqtmt6nNTWUcldW0rao4S/wCo9UUUVIawUUUUAUUUUAUUUUAUUUUAUUUUAUUUUAUl5s4D9ttJYc6WIDRt+GRCGjb5agM+hNOqxivHyeptPKPn3WQWV1KOjFHQjdWXqD/ke4Irw0ldT525AW8bxoGWK5wFJIOiZR0WTTvt2cZI9RtXN4eXrp52txA3jLjWMjQobdWaQZUAgfP0quqUHF8HY2mq0qkPxHiS/Ugs2QQdwaeW/tVvokSBI4GZFGJZjKTIo2GQmPeAwCc79e9OOE+zdZAWZ3nA6FZPCiY9xGwVpHxjGslVPYCmknJXDGWMG3k8U5wivIZlK7OThiBg4BbZenXapqdKpHoVt7f21xhOLeCRyT7SReMILiMQ3OCVAOY5Qu58MncEDcqd/ImrwDXGuNcoS21ykloXkaErOIHTEumMjU0LrtMBqwU64bHeuucN4jHcRJLCweNxlWHcdOh3BBBBB3BBFbMHLHeKauqSl+E+PUlUUUVmQBRRRQBRRRQBRRRQBRWCaqB51nmeT7DYtcxRkqZmnWNHZfiEWVbWAcjOw2oC4UUn5Y5jW9hMio0bI7RSRvjVHInxKcbHqDn1pxQBWDWaQ8w8XcFbe3OJ5BnVjIhjBw0rDz+6oPVvQGgDiXFHd2hgbSV2lmwCIsgHSoOzSEEHfZcgnOymPeWscNq0cQ0rIyJI2TqxM6pLK79S2kk6ieoHYVH4nNFZxRK7eHEcqZHJwG65kY93OSWP3vnUDl7iq3d2FhYTQQRyiaRcmIvNoCRA/C+EDE+WfWsMvdgk2rZuzyMX58ghla2eG4jlXCxReCSZx0/7vpyHA77jAGTjBqDDzlZWjXVxc67aSWZUZZUPie7EqxnC5yhVC2RtksOtPLbgcweMGYeFC5eIaSXZWUqFkYnHuh2UEDJ0qSeoNc9oHs2TiLl5Gk+4AYlXUgjDe6VY4cMZGORuCB2zWZGWfiTrIbKRCGzKrIQfiWSJw2D5eGS3rpFQ+KubF2uV/wDDMQblAP5skgfaVx2x/ODuBqG4YNJ4Vw1gYgU8OG3QJChILEhdGt8fDhcqB+s2euKaeIkmtcq2PdZcg4yPhYfI9D50BvSQEAggg7gjofl516qp8Hn+w3K2Tk+DIGazYn4dO8lqT5oPeT9TI+7vawaAzRRRQBRRRQBRWCaifytCOs0X/MT/AFoBL7RZ3Xh84RirPoi1D7oldUY/kxqVeXMdjZHwEDCFBHFGvdiQkS/Viufqa38Zt4bq1mR3Xw2U5cMpC494PnOPdIDfSk3B1e6tgfgd0WRT2DqweJsfhyqtjyJFANOU+CNawaZGDzSO00zgYDSSHLY9AMKPQU6qJwq+E0SyAYzkFc/Cykh1+jAj6VLoCBxfiggiZ9JY/CiDq7tsqj5nv2GT0FKOD8OMet5CGmlbXK/mcYCr5Ig91R5b9WNYFz9omMn9FGWji8mbdZJfzBRf7Ln72zOFaAkJGCMEZB6jzHr50suOHaXMtoFV0/RyR40pMo97GQPdddZw47kg7dHMa1rtrPQ0pznxH19OnuIuPX4M/WgInD+YopToOqKUdYpRpkHyBOHH6yFh60zNaL7hsU66ZokkXrpdVYZ88EdfWoUHLcUYAjMqDyE8uPyLHHyoBV7RuLGC0CrL4TTyxW4fUAyrK4WRlJ6ER6tx0zntWzhUfgkRRIERdgqjH1Pck9ydySTTC45WtZAwkgR9QKkuNTYYYOGbLLsexFeuC8BFspVZZpBnK+NIXKDGNKsd8d9yTWMotkkJqOco0808A+12zIp0zIRLBJ3jmj3jYemdj5gkVs5W419rtopSpVyCsiHqkkbFJUPydW+mKbGqxAhtOIuv9DfZkUY+C4iQeIP7yJNXzifzrIjLRRWBWaAKKKKAo3tYeYW9uVMgt/GUXRiLBxEdicruF659dNObDgVi8KrBDb6CPd0xRHY7g+8p1eed6je0Oe4W2TwNQVpUW4dVy8dudpXUYOcD0O2aX23I4hVTYzMiYBAVleJvI6ZMjJ65UjOaAmnkGIMSqWwB/wDSgE7g7lJFBG3TTimHCLopK1tKAJQviBlB0SJnTqGfhYHquTjI3PWlosL4D+dj/wDbyZ+uLkfwrxy7ayi5u/GcSXKRqEc7IqSliqeGvwHXHk+8xYYOaAj8r8w6b++tmU6HuZfBfO3iLGjzRY7H3tY88vVg5mvGSEJGcSTMIkP4dW7vj9RAzfMAd6qsEMSrwgRF3d7ySR2ddMjOY5jOzr93fIx0AwB2p/dP4t2x+7bqIx/xJgHc/SPwR/eNQG61gVFVVGFUBQPIDYD1+dT4VqNEtToFoCQgr1XnOK1PfIvV1H1FepN9DCU4x/M8G+il78ehH3s/IGo0vMqdlY+u1SKjN+Bp1NStKf5qi++f2HFZqDwviYnUsvy6g/wqdUck4vDNulVjVipweUwqvc+DTZSTj4rUpdKcf1DB2H7SB1+TGrDWm7tlljeNxlXUow8wwwR+RrwkPcTggEbg7j5HcV7pHyVdmSyhB+KMNA39q3Ywt+Zjz9aeUAUUUUAt5h8X7O5gBLjB0qcMygguqE9GK6gD54qj2/EuF9I7uWxkGzRl5I2UjY6kb3WPmd810rFRLzhEM2PFhikx01xq2P8AEKA57fcXsAvv8ZuZc9EjmJZvQeCob99bOU+ZLeCGVLSCWSWSRmjh0SeIQQADcSkEJltTZY+6pA7Ve7TgdvEcxQQxnzSNFP5gVNxQFT5Z5ReFxNdSo8iK4URqQiGZi8r77ljsOwAHckmvXAxqi8Q9ZmeY/wB6xK/9Gn91OuYLkxW07r8YRtHq5GEH1cqPrSPi/EEsbSaX7lvGdP7C6Yx9ToH1oBnZXcchZUkR2Q4YKykqfJgDt0PWmsK18/cj+0CHhVjJNJ+nu7yVpDGrAEIhKhpGwdOW8QgYJOobYrq0fPZSG3ee1kikmXWItakquQFLHbBOc47d6wnUjTW6T4JKdKdWW2CyyfzSxzGO2D/lVYmvwJEhRWkmcErGmNWkdWJJAVR5kirfxzh7ylCg6Zzk/wC/Kq9NyHObhbmC7EEoj8FsxCRHTJYAqWXBDHOQasoVlCisdTjK+mzutSk6kXs459keP5HnfaSRIBtkJ+klx3GcCNDjv7/yrN/yYksUjWk86T6GUeLNIyNqHRlJwPRlwVOO2QWY5KEgH2m4kl9ABHH/AIE6/tE0qsba2srq5liiIWFVt9KZ/SSzFHZVXpqAaBc9y+O1a8qspcuRd0LChSeyFJY83z/JC5bhuOHOEt7G6kt3xrjcxhoWA3aN2lw6k9VODvkHfSLcnMcnewuwPPEB/cJc06Uede6gzkslFR6Cq15kifOrVEVwWWdTGRqOF3b3WyRj3Sd6ZBs0n5hI1WgLYDTYYHdXQxSa1cHYjAzv3C1nliJUjljj/mo5Xji9FGCUH6qOzxgdggFDI08rx+HLxGPGALkyAek8UchP1kMn76sFIeHOBxG+XuYrZ/8A5Vz/ANI/Kn1AFFFFAFFFFAFFFFAV3nm9EVshbo1xap8tVxHk/QA1UPbHcaOET4++0Ufz98N/9KsHtaQnhc5HVGhdfQrKmD+ZpRz5y7Jxjh0QtXjGspONZOCCpwMgHBy37jXh76nHfY9YwS8WtkuF1D3mQH4TIq6kyD1GFY48wK7bzJfseIRR4QqujIKqT+JtyMjaufe0Lli5sLrhl3bwu/gwwhzEjMA9rgNrKDoyHG/UKatfEL0S30kq9PDLjI7CAkfxFaF/JqEceaLTTIKVSTfhF/fgl8O5wvpS4jVZPvfAPdH5j/YpxwDnfxEmM6hfCUMSvQgnGMdjnFQ/Z6gWG6fHkPooJqrWysbe4cd2jDfI6m/iBVdGvVpxhPc3ndx9C3na0Ks50lBLa4rK689SyRc+XMhYxW6si7n3XJA9WBxnHbFK+Wr5ZuJTSTSFUIE8cBb3Hm+DWuerKgXYdyDjIFWzkho0slbIG7GQ+RBPX6YqgeGJDdMEUqFZt8HSDIuCM9CBncb9amVepS2TlLdu8DXdtRr9rThDbtaSfnyWnmDnyeyVpJbUmPXoVopIjnUcJlXwwJO2MGlthz9NI7NPNBbgfDC0qKGB31mVwNRB20rjHqKWcM5aeYfaA6jwjs0kjMYyozqAbODg7Eb+Var6w8NVYSrIHLDKa+oxnJYDPxCs56jJYlGPHr8GFLSabbpymt2fDL+qfHyWh7ue7l/QDVIwwJtDfZrdGI1MjsAJ5Dj7uQcL8IGDdeFcNW3iSJM4UYyxyzEnLMx7szEsT3JNbbRMIg8lUfurcTVuuUc++GIYABxSfA3NrASflLMBT8VUOAcUW44rxIoPdgjgty34nVpWcD5M2n5qat4r08CiiigCiiigCg0UUAm5w4cZ7G7iG5eGQL/a0kp/1AVx7l/nq5toBHD4RQ++hkRiYw+7KNLAEZ3AI2PpsO8GvnjjfCjZ3lzbEYCNri2+KKQ6kI8wu6/s1p3bnGO+BZaeqdSTp1F16fUunLftVdZNN8U8NyAJVXT4R6fpBkgqT94Y098jcdLazik3KI2oYzgHKsPPyIr52Qdvp/8AlNOHcWuIABBdTxqOiBgU+QV1IX6YrUp3ySxV5N+tpbk91Dj0O3W3AoYkkSNAgk+LT8sZ/fULh3J8MMcsYLOsuAwYrsBnGMAedcu/7RXrdb64+nhD94StkfGroEH7Zcn5ynH5Yrx3trx3enoI6ZfNNbuuPHy6F0f2cbkJcMEJ3UrufqGwfnip/LnJotvF1uJBIugjTgAd++/7qplhzxdwNkt9oT70chw37Dhdj6NkH061bOH+06ycKJZDbufuzqVGfSQZjPX8VSW0bSo90Ov98CK8d/SThVeU/FL5NJ9m6ajiZwhPwgDP+LPbp0pvd8m28giUqwEYIXS3YnJz5kkdTXi557sUUt9rhk/VidZHPyWMsfr09aqXF/aDdSki2RYI+zSKHlb9jOhB/iPyqScLWgnuS59yCnO+uWtrbx7HTAuB8qT818cFpbPJtrPuRD8UjfD+W7H0U1RI/aBfKMEwMf1oHB9fglH8KScY4lc3ssetlaZyIYURSI4zJ1YKSTnALMxPRcV47+nJYpvLfQzjpVaEt1ZYiuW8+BdvZJw4pbTzEk+PMxBP3lhHh6v2nWRvrV6qHwjhy28EUKfDGioPUKMZPqev1qZW/FYSRVVJbpNhRRRWRgFFFFAFFFFAFUv2j8lm9jSWDAuYQdGdvFQ7tET2z1B7H5mrpWMVjJJrDMoScGpLqfNqdcYIIJDAjBBBwQR2IO1Soq6R7ROQGuD9pswv2gfHGThbgAbb9FkHQN3Gx7Y5jaXWoshVkkTZ43GHQ+RB/jXP3drKnyuUddYX0K2E+JeQxj7VvFaY+1b6qJHQR6GKAaMUVgZ8G+3XLDJP51YIbFSuarcb4INTZOPLGhLsFA6kn/ea2qEl0ZoXUZdUzVxTSmWJAA6nsANzvVn9mfLjMft0yldSlbZCN1jb4pSOzP0HkvzNROWuS3vZEnvEZLdTqjgcYaUjdXlX7qeSHr1OOldOC4q+srNU32kuv7HL6jqLqrsYPhdX5mVrNFFWhRhRRRQBRRRQBRRRQBWDWaqXPXMzwIsdvHLLK7AMIVyY06sxbBVCRgDO+5IG1R1JqEdzPVFyeEP+I8XitwDNIqZ6A/E3oqjdj6AGuf8AM3EOH3+DLa3YkXZJ4o1WVfLB1ZI/VYEelKZ47WSZXnt7uOaRdIlbxm+hO4z3xg58q121lcqhwY3GptHiF0fRqOgsAGHw9ttiKo6urP8Axikv9v4eDdhbrq3z6Cy14fKxYQH7WqfEEQx3CA9DJBIRncEakJBNeLm/SI6Zi0LfhmR428+jgfuzT6wL2sy3TEFkADKhOPC/pVGcFyV97cfEi11p4FdcMFYHsQCD9DXtChQvYuUeGuuCxWq3Ft3Zd5ep8/8A8vW/9fF/jFYPMVvkASaidgEVmJ/wiu8fyDb/APl4f+Un+lSYLRIxhEVR+qoH8KnWk0vFsylr9Z9Io4jHZXDRPMbdoIUBZprrMagDyTeRt8bBd81N5eljgKTzWk91KN0JeAImejRQl/dOMe8xLfLoLj7SJiTZw4913aVv7gDQPX35Fb9gVTLjg8uR4EwjG/usmpRk523zg+XbOxHStS4qU7KooU0s46yyyCVzWu45qS48lwdL4JznbXTCNJCsuNXhSqUkx3IDbONjupYU9zXEpuCENE97PmNCWzHGV0vj3SXUlhsWAwAQe/SnnBOeIoJoQJLswMCjNMsrRKBkrJ4j7rhgFOcZDZ7Ct631KNVqLXL8V0+7wV1S3cctHUqK1wShlDKQwIyCCCCD0II6itlWprBRRRQBRRRQBWCazWGoCuc0cwSIHhswj3OnV75/RxAj3TJjqT2Xv1OB1pvDEa3if7Qb0uzNI7KHK6m3OkRM5GTvv59hsGnLtyZYmkbHiPLKZh+GQOV0N5FVVVx2AFNM1wup6pOdWVFrup+/BaUaKUU/Er/CpjcIublZACGdNADqynUqMcggK2OqZJXrU6SGplzarIMNnPZgcMvqrdR/Cq9dC6dhCjI2CQ0w293GxkCjCN5qhyxwfcBqtS7d5Tx6P+rJPnaaOO36RRS5yxCn3V6nI29Bn169q6dwRCttbhviEUYO+dwozv33qg2lmr6orKPxXOVeZj+iiyMMWcDBbBPuIM9jgV0a1hCIiDoqhR8lGB/Cuv0Wi6dOTaaT8/H2K+6mpNG6g0UVemoUL2iuftNlpxhFmeTOcBW0KCSAdO4O7e7tuRtS2ymV86TuOoPUfP8A1Gx7GrZzXwOWUxTWzKJ4sgK5ISVGxqjZgCVOVBVsHBHkTVNktY3kCFWtLr4vDfYP5lNB0uCfvRnP4gelcrrNvOU+0a7uOq5x9V8ljbVEo7Rp9mDKVOcMCpwcHDAg4PY4zUFmuoUTVNAiKVQsImLacaQ5BdVXfTlVBwM79jlLic5hGhZcbO3VR3YIBiT0K4GcZC9Cxg4VGoAKiQjq0mGdj5kkfPpgVzyfZLE2n+vubT73QicI5rHD3MU8qSQyMWVogB9nO2rXGGbERPvawcAlsgCuixShgCpBBAIIOQQehBHUVT0jCjCgAeQGB+Q2rRydM1vdyWf9A0ZuIB/VaXVJYh+pqkRlHbJHSuo0jVFXfYSXKXHqaFxQ295F6ooorozTCiiigCsNWawRQHNuY+Vzb3E1yn2lVlYu8tqdRBI94TQlW1rncOqsR0OAMlQOY4Qd+M7eRgtw374OvpprsGmseGO+/wA6q7jTKdee9tr7P90yeFdxWMHN7GcSAmI3d6T0wumP5ayscI+mT6U5sOTpJt7110draEkRD/ivs0x9MBfQ9auGKAKW2l0KD3Yy/X4XQTryksGu3tlRQqKFVdgqgBQPIAbCtgFZoq0IAooooDGKh8U4PDcxmOeNZEO+D2I6MpG6kdiMEVNooDnHFuX7i0+699ag5He6g8iCN5gPMYf+1Wrh928i6rW4juE/DKTrB8i6jUp9HQt5mulkUi4xyRaXT+JLAPE/rY2eOQ/N4yGP1NUt3pFOtzDuv6ZX28PY2adw49eSvwXMx2e3C/KZW/yBqdyiuu5uXfQXiCQrpOfDD++6E92JCE9Puj1O1PZvbjYy3hX8JvJ8fLZs1YOGcKitoxHDGsaDoFHc9Se5J8zvUdhpP/mrdo2vbPy2ZVbjfHaS6KKKvjU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4" descr="data:image/jpeg;base64,/9j/4AAQSkZJRgABAQAAAQABAAD/2wCEAAkGBhQREREUEhIUFRUVGRgVFxcWFBUfGBYaFBodGBYYGBkYHCYeGR4jGRQWHzEgJCcpLC0sGB40NTIuNSgrLSkBCQoKDgwOGg8PGiwkHyQsLDQ1LiswLikwLCk0NSksKSosLCwqLCksLCksLCwsLC0sKTQsKSwsLCksLCk0LCwsLP/AABEIAL8AmQMBIgACEQEDEQH/xAAcAAACAgMBAQAAAAAAAAAAAAAABQQGAQMHAgj/xABGEAACAQMCBAMFBAUKAwkAAAABAgMABBESIQUGMUETUWEHIjJxgRRCUpEjYoKhsRUzQ1Nyg5LB0fBzk6IWJDRUZJSzwuH/xAAaAQEAAgMBAAAAAAAAAAAAAAAAAwUCBAYB/8QAMBEAAgEDAwEHAgYDAQAAAAAAAAECAwQRBRIhMRMiQVFhgcFxkSMyobHh8EJi8RT/2gAMAwEAAhEDEQA/AO40UUUAUUUUAUUUUAGlXMvH0sraSeTJCAYUfE7McIi+pYgU1NUT2sN+htAQSpuBv2DCNymfrn64rGT2rJLRp9pUjDzZTZea+IzEu92YNW6xQpGVjHZSzqS533O1T+A+0C8t3AunF1B95hGFnj6+8FXaQDbI646dMFCWrGqq9XE08nYy0i2cNqWPXxO62N6k0aSROro4yrKcgipFcg5B5j+yTmN2xbzN0PSKVjgMPJXOQ3kcHzrrqtmt6nNTWUcldW0rao4S/wCo9UUUVIawUUUUAUUUUAUUUUAUUUUAUUUUAUUUUAUl5s4D9ttJYc6WIDRt+GRCGjb5agM+hNOqxivHyeptPKPn3WQWV1KOjFHQjdWXqD/ke4Irw0ldT525AW8bxoGWK5wFJIOiZR0WTTvt2cZI9RtXN4eXrp52txA3jLjWMjQobdWaQZUAgfP0quqUHF8HY2mq0qkPxHiS/Ugs2QQdwaeW/tVvokSBI4GZFGJZjKTIo2GQmPeAwCc79e9OOE+zdZAWZ3nA6FZPCiY9xGwVpHxjGslVPYCmknJXDGWMG3k8U5wivIZlK7OThiBg4BbZenXapqdKpHoVt7f21xhOLeCRyT7SReMILiMQ3OCVAOY5Qu58MncEDcqd/ImrwDXGuNcoS21ykloXkaErOIHTEumMjU0LrtMBqwU64bHeuucN4jHcRJLCweNxlWHcdOh3BBBBB3BBFbMHLHeKauqSl+E+PUlUUUVmQBRRRQBRRRQBRRRQBRWCaqB51nmeT7DYtcxRkqZmnWNHZfiEWVbWAcjOw2oC4UUn5Y5jW9hMio0bI7RSRvjVHInxKcbHqDn1pxQBWDWaQ8w8XcFbe3OJ5BnVjIhjBw0rDz+6oPVvQGgDiXFHd2hgbSV2lmwCIsgHSoOzSEEHfZcgnOymPeWscNq0cQ0rIyJI2TqxM6pLK79S2kk6ieoHYVH4nNFZxRK7eHEcqZHJwG65kY93OSWP3vnUDl7iq3d2FhYTQQRyiaRcmIvNoCRA/C+EDE+WfWsMvdgk2rZuzyMX58ghla2eG4jlXCxReCSZx0/7vpyHA77jAGTjBqDDzlZWjXVxc67aSWZUZZUPie7EqxnC5yhVC2RtksOtPLbgcweMGYeFC5eIaSXZWUqFkYnHuh2UEDJ0qSeoNc9oHs2TiLl5Gk+4AYlXUgjDe6VY4cMZGORuCB2zWZGWfiTrIbKRCGzKrIQfiWSJw2D5eGS3rpFQ+KubF2uV/wDDMQblAP5skgfaVx2x/ODuBqG4YNJ4Vw1gYgU8OG3QJChILEhdGt8fDhcqB+s2euKaeIkmtcq2PdZcg4yPhYfI9D50BvSQEAggg7gjofl516qp8Hn+w3K2Tk+DIGazYn4dO8lqT5oPeT9TI+7vawaAzRRRQBRRRQBRWCaifytCOs0X/MT/AFoBL7RZ3Xh84RirPoi1D7oldUY/kxqVeXMdjZHwEDCFBHFGvdiQkS/Viufqa38Zt4bq1mR3Xw2U5cMpC494PnOPdIDfSk3B1e6tgfgd0WRT2DqweJsfhyqtjyJFANOU+CNawaZGDzSO00zgYDSSHLY9AMKPQU6qJwq+E0SyAYzkFc/Cykh1+jAj6VLoCBxfiggiZ9JY/CiDq7tsqj5nv2GT0FKOD8OMet5CGmlbXK/mcYCr5Ig91R5b9WNYFz9omMn9FGWji8mbdZJfzBRf7Ln72zOFaAkJGCMEZB6jzHr50suOHaXMtoFV0/RyR40pMo97GQPdddZw47kg7dHMa1rtrPQ0pznxH19OnuIuPX4M/WgInD+YopToOqKUdYpRpkHyBOHH6yFh60zNaL7hsU66ZokkXrpdVYZ88EdfWoUHLcUYAjMqDyE8uPyLHHyoBV7RuLGC0CrL4TTyxW4fUAyrK4WRlJ6ER6tx0zntWzhUfgkRRIERdgqjH1Pck9ydySTTC45WtZAwkgR9QKkuNTYYYOGbLLsexFeuC8BFspVZZpBnK+NIXKDGNKsd8d9yTWMotkkJqOco0808A+12zIp0zIRLBJ3jmj3jYemdj5gkVs5W419rtopSpVyCsiHqkkbFJUPydW+mKbGqxAhtOIuv9DfZkUY+C4iQeIP7yJNXzifzrIjLRRWBWaAKKKKAo3tYeYW9uVMgt/GUXRiLBxEdicruF659dNObDgVi8KrBDb6CPd0xRHY7g+8p1eed6je0Oe4W2TwNQVpUW4dVy8dudpXUYOcD0O2aX23I4hVTYzMiYBAVleJvI6ZMjJ65UjOaAmnkGIMSqWwB/wDSgE7g7lJFBG3TTimHCLopK1tKAJQviBlB0SJnTqGfhYHquTjI3PWlosL4D+dj/wDbyZ+uLkfwrxy7ayi5u/GcSXKRqEc7IqSliqeGvwHXHk+8xYYOaAj8r8w6b++tmU6HuZfBfO3iLGjzRY7H3tY88vVg5mvGSEJGcSTMIkP4dW7vj9RAzfMAd6qsEMSrwgRF3d7ySR2ddMjOY5jOzr93fIx0AwB2p/dP4t2x+7bqIx/xJgHc/SPwR/eNQG61gVFVVGFUBQPIDYD1+dT4VqNEtToFoCQgr1XnOK1PfIvV1H1FepN9DCU4x/M8G+il78ehH3s/IGo0vMqdlY+u1SKjN+Bp1NStKf5qi++f2HFZqDwviYnUsvy6g/wqdUck4vDNulVjVipweUwqvc+DTZSTj4rUpdKcf1DB2H7SB1+TGrDWm7tlljeNxlXUow8wwwR+RrwkPcTggEbg7j5HcV7pHyVdmSyhB+KMNA39q3Ywt+Zjz9aeUAUUUUAt5h8X7O5gBLjB0qcMygguqE9GK6gD54qj2/EuF9I7uWxkGzRl5I2UjY6kb3WPmd810rFRLzhEM2PFhikx01xq2P8AEKA57fcXsAvv8ZuZc9EjmJZvQeCob99bOU+ZLeCGVLSCWSWSRmjh0SeIQQADcSkEJltTZY+6pA7Ve7TgdvEcxQQxnzSNFP5gVNxQFT5Z5ReFxNdSo8iK4URqQiGZi8r77ljsOwAHckmvXAxqi8Q9ZmeY/wB6xK/9Gn91OuYLkxW07r8YRtHq5GEH1cqPrSPi/EEsbSaX7lvGdP7C6Yx9ToH1oBnZXcchZUkR2Q4YKykqfJgDt0PWmsK18/cj+0CHhVjJNJ+nu7yVpDGrAEIhKhpGwdOW8QgYJOobYrq0fPZSG3ee1kikmXWItakquQFLHbBOc47d6wnUjTW6T4JKdKdWW2CyyfzSxzGO2D/lVYmvwJEhRWkmcErGmNWkdWJJAVR5kirfxzh7ylCg6Zzk/wC/Kq9NyHObhbmC7EEoj8FsxCRHTJYAqWXBDHOQasoVlCisdTjK+mzutSk6kXs459keP5HnfaSRIBtkJ+klx3GcCNDjv7/yrN/yYksUjWk86T6GUeLNIyNqHRlJwPRlwVOO2QWY5KEgH2m4kl9ABHH/AIE6/tE0qsba2srq5liiIWFVt9KZ/SSzFHZVXpqAaBc9y+O1a8qspcuRd0LChSeyFJY83z/JC5bhuOHOEt7G6kt3xrjcxhoWA3aN2lw6k9VODvkHfSLcnMcnewuwPPEB/cJc06Uede6gzkslFR6Cq15kifOrVEVwWWdTGRqOF3b3WyRj3Sd6ZBs0n5hI1WgLYDTYYHdXQxSa1cHYjAzv3C1nliJUjljj/mo5Xji9FGCUH6qOzxgdggFDI08rx+HLxGPGALkyAek8UchP1kMn76sFIeHOBxG+XuYrZ/8A5Vz/ANI/Kn1AFFFFAFFFFAFFFFAV3nm9EVshbo1xap8tVxHk/QA1UPbHcaOET4++0Ufz98N/9KsHtaQnhc5HVGhdfQrKmD+ZpRz5y7Jxjh0QtXjGspONZOCCpwMgHBy37jXh76nHfY9YwS8WtkuF1D3mQH4TIq6kyD1GFY48wK7bzJfseIRR4QqujIKqT+JtyMjaufe0Lli5sLrhl3bwu/gwwhzEjMA9rgNrKDoyHG/UKatfEL0S30kq9PDLjI7CAkfxFaF/JqEceaLTTIKVSTfhF/fgl8O5wvpS4jVZPvfAPdH5j/YpxwDnfxEmM6hfCUMSvQgnGMdjnFQ/Z6gWG6fHkPooJqrWysbe4cd2jDfI6m/iBVdGvVpxhPc3ndx9C3na0Ks50lBLa4rK689SyRc+XMhYxW6si7n3XJA9WBxnHbFK+Wr5ZuJTSTSFUIE8cBb3Hm+DWuerKgXYdyDjIFWzkho0slbIG7GQ+RBPX6YqgeGJDdMEUqFZt8HSDIuCM9CBncb9amVepS2TlLdu8DXdtRr9rThDbtaSfnyWnmDnyeyVpJbUmPXoVopIjnUcJlXwwJO2MGlthz9NI7NPNBbgfDC0qKGB31mVwNRB20rjHqKWcM5aeYfaA6jwjs0kjMYyozqAbODg7Eb+Var6w8NVYSrIHLDKa+oxnJYDPxCs56jJYlGPHr8GFLSabbpymt2fDL+qfHyWh7ue7l/QDVIwwJtDfZrdGI1MjsAJ5Dj7uQcL8IGDdeFcNW3iSJM4UYyxyzEnLMx7szEsT3JNbbRMIg8lUfurcTVuuUc++GIYABxSfA3NrASflLMBT8VUOAcUW44rxIoPdgjgty34nVpWcD5M2n5qat4r08CiiigCiiigCg0UUAm5w4cZ7G7iG5eGQL/a0kp/1AVx7l/nq5toBHD4RQ++hkRiYw+7KNLAEZ3AI2PpsO8GvnjjfCjZ3lzbEYCNri2+KKQ6kI8wu6/s1p3bnGO+BZaeqdSTp1F16fUunLftVdZNN8U8NyAJVXT4R6fpBkgqT94Y098jcdLazik3KI2oYzgHKsPPyIr52Qdvp/8AlNOHcWuIABBdTxqOiBgU+QV1IX6YrUp3ySxV5N+tpbk91Dj0O3W3AoYkkSNAgk+LT8sZ/fULh3J8MMcsYLOsuAwYrsBnGMAedcu/7RXrdb64+nhD94StkfGroEH7Zcn5ynH5Yrx3trx3enoI6ZfNNbuuPHy6F0f2cbkJcMEJ3UrufqGwfnip/LnJotvF1uJBIugjTgAd++/7qplhzxdwNkt9oT70chw37Dhdj6NkH061bOH+06ycKJZDbufuzqVGfSQZjPX8VSW0bSo90Ov98CK8d/SThVeU/FL5NJ9m6ajiZwhPwgDP+LPbp0pvd8m28giUqwEYIXS3YnJz5kkdTXi557sUUt9rhk/VidZHPyWMsfr09aqXF/aDdSki2RYI+zSKHlb9jOhB/iPyqScLWgnuS59yCnO+uWtrbx7HTAuB8qT818cFpbPJtrPuRD8UjfD+W7H0U1RI/aBfKMEwMf1oHB9fglH8KScY4lc3ssetlaZyIYURSI4zJ1YKSTnALMxPRcV47+nJYpvLfQzjpVaEt1ZYiuW8+BdvZJw4pbTzEk+PMxBP3lhHh6v2nWRvrV6qHwjhy28EUKfDGioPUKMZPqev1qZW/FYSRVVJbpNhRRRWRgFFFFAFFFFAFUv2j8lm9jSWDAuYQdGdvFQ7tET2z1B7H5mrpWMVjJJrDMoScGpLqfNqdcYIIJDAjBBBwQR2IO1Soq6R7ROQGuD9pswv2gfHGThbgAbb9FkHQN3Gx7Y5jaXWoshVkkTZ43GHQ+RB/jXP3drKnyuUddYX0K2E+JeQxj7VvFaY+1b6qJHQR6GKAaMUVgZ8G+3XLDJP51YIbFSuarcb4INTZOPLGhLsFA6kn/ea2qEl0ZoXUZdUzVxTSmWJAA6nsANzvVn9mfLjMft0yldSlbZCN1jb4pSOzP0HkvzNROWuS3vZEnvEZLdTqjgcYaUjdXlX7qeSHr1OOldOC4q+srNU32kuv7HL6jqLqrsYPhdX5mVrNFFWhRhRRRQBRRRQBRRRQBWDWaqXPXMzwIsdvHLLK7AMIVyY06sxbBVCRgDO+5IG1R1JqEdzPVFyeEP+I8XitwDNIqZ6A/E3oqjdj6AGuf8AM3EOH3+DLa3YkXZJ4o1WVfLB1ZI/VYEelKZ47WSZXnt7uOaRdIlbxm+hO4z3xg58q121lcqhwY3GptHiF0fRqOgsAGHw9ttiKo6urP8Axikv9v4eDdhbrq3z6Cy14fKxYQH7WqfEEQx3CA9DJBIRncEakJBNeLm/SI6Zi0LfhmR428+jgfuzT6wL2sy3TEFkADKhOPC/pVGcFyV97cfEi11p4FdcMFYHsQCD9DXtChQvYuUeGuuCxWq3Ft3Zd5ep8/8A8vW/9fF/jFYPMVvkASaidgEVmJ/wiu8fyDb/APl4f+Un+lSYLRIxhEVR+qoH8KnWk0vFsylr9Z9Io4jHZXDRPMbdoIUBZprrMagDyTeRt8bBd81N5eljgKTzWk91KN0JeAImejRQl/dOMe8xLfLoLj7SJiTZw4913aVv7gDQPX35Fb9gVTLjg8uR4EwjG/usmpRk523zg+XbOxHStS4qU7KooU0s46yyyCVzWu45qS48lwdL4JznbXTCNJCsuNXhSqUkx3IDbONjupYU9zXEpuCENE97PmNCWzHGV0vj3SXUlhsWAwAQe/SnnBOeIoJoQJLswMCjNMsrRKBkrJ4j7rhgFOcZDZ7Ct631KNVqLXL8V0+7wV1S3cctHUqK1wShlDKQwIyCCCCD0II6itlWprBRRRQBRRRQBWCazWGoCuc0cwSIHhswj3OnV75/RxAj3TJjqT2Xv1OB1pvDEa3if7Qb0uzNI7KHK6m3OkRM5GTvv59hsGnLtyZYmkbHiPLKZh+GQOV0N5FVVVx2AFNM1wup6pOdWVFrup+/BaUaKUU/Er/CpjcIublZACGdNADqynUqMcggK2OqZJXrU6SGplzarIMNnPZgcMvqrdR/Cq9dC6dhCjI2CQ0w293GxkCjCN5qhyxwfcBqtS7d5Tx6P+rJPnaaOO36RRS5yxCn3V6nI29Bn169q6dwRCttbhviEUYO+dwozv33qg2lmr6orKPxXOVeZj+iiyMMWcDBbBPuIM9jgV0a1hCIiDoqhR8lGB/Cuv0Wi6dOTaaT8/H2K+6mpNG6g0UVemoUL2iuftNlpxhFmeTOcBW0KCSAdO4O7e7tuRtS2ymV86TuOoPUfP8A1Gx7GrZzXwOWUxTWzKJ4sgK5ISVGxqjZgCVOVBVsHBHkTVNktY3kCFWtLr4vDfYP5lNB0uCfvRnP4gelcrrNvOU+0a7uOq5x9V8ljbVEo7Rp9mDKVOcMCpwcHDAg4PY4zUFmuoUTVNAiKVQsImLacaQ5BdVXfTlVBwM79jlLic5hGhZcbO3VR3YIBiT0K4GcZC9Cxg4VGoAKiQjq0mGdj5kkfPpgVzyfZLE2n+vubT73QicI5rHD3MU8qSQyMWVogB9nO2rXGGbERPvawcAlsgCuixShgCpBBAIIOQQehBHUVT0jCjCgAeQGB+Q2rRydM1vdyWf9A0ZuIB/VaXVJYh+pqkRlHbJHSuo0jVFXfYSXKXHqaFxQ295F6ooorozTCiiigCsNWawRQHNuY+Vzb3E1yn2lVlYu8tqdRBI94TQlW1rncOqsR0OAMlQOY4Qd+M7eRgtw374OvpprsGmseGO+/wA6q7jTKdee9tr7P90yeFdxWMHN7GcSAmI3d6T0wumP5ayscI+mT6U5sOTpJt7110draEkRD/ivs0x9MBfQ9auGKAKW2l0KD3Yy/X4XQTryksGu3tlRQqKFVdgqgBQPIAbCtgFZoq0IAooooDGKh8U4PDcxmOeNZEO+D2I6MpG6kdiMEVNooDnHFuX7i0+699ag5He6g8iCN5gPMYf+1Wrh928i6rW4juE/DKTrB8i6jUp9HQt5mulkUi4xyRaXT+JLAPE/rY2eOQ/N4yGP1NUt3pFOtzDuv6ZX28PY2adw49eSvwXMx2e3C/KZW/yBqdyiuu5uXfQXiCQrpOfDD++6E92JCE9Puj1O1PZvbjYy3hX8JvJ8fLZs1YOGcKitoxHDGsaDoFHc9Se5J8zvUdhpP/mrdo2vbPy2ZVbjfHaS6KKKvjU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46" name="Picture 6" descr="http://notibiza.files.wordpress.com/2007/08/kinder_egg.jpg?w=2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221" y="1484784"/>
            <a:ext cx="3491880" cy="423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03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8 Título"/>
          <p:cNvSpPr txBox="1">
            <a:spLocks/>
          </p:cNvSpPr>
          <p:nvPr/>
        </p:nvSpPr>
        <p:spPr>
          <a:xfrm>
            <a:off x="469663" y="278092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MX" cap="all" smtClean="0">
                <a:effectLst/>
              </a:rPr>
              <a:t>HISTORIA DE FAMILIA</a:t>
            </a:r>
            <a:endParaRPr lang="es-MX" cap="al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0054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Subtítulo"/>
          <p:cNvSpPr>
            <a:spLocks noGrp="1"/>
          </p:cNvSpPr>
          <p:nvPr>
            <p:ph idx="1"/>
          </p:nvPr>
        </p:nvSpPr>
        <p:spPr>
          <a:xfrm>
            <a:off x="0" y="188640"/>
            <a:ext cx="8935010" cy="3396988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El gran protagonista del desarrollo del Grupo es </a:t>
            </a:r>
            <a:r>
              <a:rPr lang="es-MX" b="1" dirty="0">
                <a:solidFill>
                  <a:schemeClr val="tx1"/>
                </a:solidFill>
              </a:rPr>
              <a:t>Michele Ferrero</a:t>
            </a:r>
            <a:r>
              <a:rPr lang="es-MX" dirty="0">
                <a:solidFill>
                  <a:schemeClr val="tx1"/>
                </a:solidFill>
              </a:rPr>
              <a:t>, quien, con deseos de crear nuevos productos y con ideas de vanguardia, ha revolucionado las costumbres alimenticias de millones de consumidores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s-MX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MX" dirty="0" smtClean="0"/>
              <a:t>Giovanni </a:t>
            </a:r>
            <a:r>
              <a:rPr lang="es-MX" dirty="0"/>
              <a:t>Ferrero continúa conduciendo la Empresa con éxito, apuntando a alcanzar metas aún más ambiciosas, teniendo fuertes y vivas la inspiración y la motivación social fuertemente compartida con los padres y con el hermano.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s-MX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s-MX" dirty="0" smtClean="0">
              <a:solidFill>
                <a:schemeClr val="tx1"/>
              </a:solidFill>
            </a:endParaRPr>
          </a:p>
        </p:txBody>
      </p:sp>
      <p:pic>
        <p:nvPicPr>
          <p:cNvPr id="12" name="Picture 2" descr="http://www.bloomberg.com/image/i7OnLYfRlKG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077412"/>
            <a:ext cx="3851920" cy="378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41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ferrero.com.mx/inc/IMGShow.php?IDF=8366&amp;w=12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562008"/>
            <a:ext cx="1942020" cy="315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385191" y="1628800"/>
            <a:ext cx="6635081" cy="3675864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Ferrero </a:t>
            </a:r>
            <a:r>
              <a:rPr lang="es-MX" dirty="0">
                <a:solidFill>
                  <a:schemeClr val="tx1"/>
                </a:solidFill>
              </a:rPr>
              <a:t>en México comenzó en el año de 1992, cuando la compañía decidió ampliar sus actividades en tierras </a:t>
            </a:r>
            <a:r>
              <a:rPr lang="es-MX" dirty="0" smtClean="0">
                <a:solidFill>
                  <a:schemeClr val="tx1"/>
                </a:solidFill>
              </a:rPr>
              <a:t>americanas.</a:t>
            </a:r>
            <a:endParaRPr lang="es-MX" dirty="0" smtClean="0"/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Con </a:t>
            </a:r>
            <a:r>
              <a:rPr lang="es-MX" dirty="0">
                <a:solidFill>
                  <a:schemeClr val="tx1"/>
                </a:solidFill>
              </a:rPr>
              <a:t>la misma </a:t>
            </a:r>
            <a:r>
              <a:rPr lang="es-MX" dirty="0" smtClean="0"/>
              <a:t>visión </a:t>
            </a:r>
            <a:r>
              <a:rPr lang="es-MX" dirty="0"/>
              <a:t>innovadora del negocio y sus exitosos productos de la más alta calidad, Ferrero de México ha logrado mantener un crecimiento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cap="all" dirty="0">
                <a:effectLst/>
              </a:rPr>
              <a:t>FERRERO DE MEXICO</a:t>
            </a:r>
            <a:br>
              <a:rPr lang="es-MX" cap="all" dirty="0">
                <a:effectLst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027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631781" y="3212976"/>
            <a:ext cx="7752891" cy="3458373"/>
          </a:xfrm>
        </p:spPr>
        <p:txBody>
          <a:bodyPr>
            <a:normAutofit/>
          </a:bodyPr>
          <a:lstStyle/>
          <a:p>
            <a:pPr algn="l"/>
            <a:r>
              <a:rPr lang="es-MX" dirty="0">
                <a:solidFill>
                  <a:schemeClr val="tx1"/>
                </a:solidFill>
              </a:rPr>
              <a:t>Altísima </a:t>
            </a:r>
            <a:r>
              <a:rPr lang="es-MX" dirty="0" smtClean="0">
                <a:solidFill>
                  <a:schemeClr val="tx1"/>
                </a:solidFill>
              </a:rPr>
              <a:t>calidad</a:t>
            </a:r>
          </a:p>
          <a:p>
            <a:pPr algn="l"/>
            <a:r>
              <a:rPr lang="es-MX" dirty="0"/>
              <a:t>C</a:t>
            </a:r>
            <a:r>
              <a:rPr lang="es-MX" dirty="0" smtClean="0">
                <a:solidFill>
                  <a:schemeClr val="tx1"/>
                </a:solidFill>
              </a:rPr>
              <a:t>uidado artesanal </a:t>
            </a:r>
          </a:p>
          <a:p>
            <a:pPr algn="l"/>
            <a:r>
              <a:rPr lang="es-MX" dirty="0"/>
              <a:t>F</a:t>
            </a:r>
            <a:r>
              <a:rPr lang="es-MX" dirty="0" smtClean="0">
                <a:solidFill>
                  <a:schemeClr val="tx1"/>
                </a:solidFill>
              </a:rPr>
              <a:t>rescura </a:t>
            </a:r>
            <a:r>
              <a:rPr lang="es-MX" dirty="0">
                <a:solidFill>
                  <a:schemeClr val="tx1"/>
                </a:solidFill>
              </a:rPr>
              <a:t>del </a:t>
            </a:r>
            <a:r>
              <a:rPr lang="es-MX" dirty="0" smtClean="0">
                <a:solidFill>
                  <a:schemeClr val="tx1"/>
                </a:solidFill>
              </a:rPr>
              <a:t>producto</a:t>
            </a:r>
          </a:p>
          <a:p>
            <a:pPr algn="l"/>
            <a:r>
              <a:rPr lang="es-MX" dirty="0"/>
              <a:t>S</a:t>
            </a:r>
            <a:r>
              <a:rPr lang="es-MX" dirty="0" smtClean="0">
                <a:solidFill>
                  <a:schemeClr val="tx1"/>
                </a:solidFill>
              </a:rPr>
              <a:t>elección minuciosa </a:t>
            </a:r>
            <a:r>
              <a:rPr lang="es-MX" dirty="0">
                <a:solidFill>
                  <a:schemeClr val="tx1"/>
                </a:solidFill>
              </a:rPr>
              <a:t>de las mejores materias </a:t>
            </a:r>
            <a:r>
              <a:rPr lang="es-MX" dirty="0" smtClean="0">
                <a:solidFill>
                  <a:schemeClr val="tx1"/>
                </a:solidFill>
              </a:rPr>
              <a:t>primas</a:t>
            </a:r>
          </a:p>
          <a:p>
            <a:pPr algn="l"/>
            <a:r>
              <a:rPr lang="es-MX" dirty="0">
                <a:solidFill>
                  <a:schemeClr val="tx1"/>
                </a:solidFill>
              </a:rPr>
              <a:t>R</a:t>
            </a:r>
            <a:r>
              <a:rPr lang="es-MX" dirty="0" smtClean="0">
                <a:solidFill>
                  <a:schemeClr val="tx1"/>
                </a:solidFill>
              </a:rPr>
              <a:t>espeto </a:t>
            </a:r>
            <a:r>
              <a:rPr lang="es-MX" dirty="0">
                <a:solidFill>
                  <a:schemeClr val="tx1"/>
                </a:solidFill>
              </a:rPr>
              <a:t>y consideración por el cliente: he aquí las “palabras claves” y los valores </a:t>
            </a:r>
            <a:r>
              <a:rPr lang="es-MX" dirty="0" smtClean="0">
                <a:solidFill>
                  <a:schemeClr val="tx1"/>
                </a:solidFill>
              </a:rPr>
              <a:t>Ferrero</a:t>
            </a:r>
            <a:r>
              <a:rPr lang="es-MX" dirty="0" smtClean="0"/>
              <a:t>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cap="all" dirty="0">
                <a:effectLst/>
              </a:rPr>
              <a:t>MISIÓN</a:t>
            </a:r>
            <a:br>
              <a:rPr lang="es-MX" cap="all" dirty="0">
                <a:effectLst/>
              </a:rPr>
            </a:br>
            <a:endParaRPr lang="es-MX" dirty="0"/>
          </a:p>
        </p:txBody>
      </p:sp>
      <p:pic>
        <p:nvPicPr>
          <p:cNvPr id="2050" name="Picture 2" descr="MI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07446"/>
            <a:ext cx="63531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86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ntegridad y Sobried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6136666" cy="1544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768629" y="2519916"/>
            <a:ext cx="8006316" cy="5004532"/>
          </a:xfrm>
        </p:spPr>
        <p:txBody>
          <a:bodyPr>
            <a:normAutofit/>
          </a:bodyPr>
          <a:lstStyle/>
          <a:p>
            <a:pPr algn="l"/>
            <a:r>
              <a:rPr lang="es-MX" sz="2400" dirty="0" smtClean="0">
                <a:solidFill>
                  <a:schemeClr val="tx1"/>
                </a:solidFill>
              </a:rPr>
              <a:t>Su  visión se basa en la estrategia de Responsabilidad Social Corporativa denominada </a:t>
            </a:r>
            <a:r>
              <a:rPr lang="es-MX" sz="2400" b="1" dirty="0" smtClean="0">
                <a:solidFill>
                  <a:schemeClr val="tx1"/>
                </a:solidFill>
              </a:rPr>
              <a:t>“ compartir  valores para crear valor”</a:t>
            </a:r>
          </a:p>
          <a:p>
            <a:r>
              <a:rPr lang="es-MX" sz="2400" b="1" cap="all" dirty="0"/>
              <a:t>LEALTAD Y </a:t>
            </a:r>
            <a:r>
              <a:rPr lang="es-MX" sz="2400" b="1" cap="all" dirty="0" smtClean="0"/>
              <a:t>CONFIANZA</a:t>
            </a:r>
            <a:endParaRPr lang="es-MX" sz="2400" dirty="0" smtClean="0"/>
          </a:p>
          <a:p>
            <a:r>
              <a:rPr lang="es-MX" sz="2400" b="1" cap="all" dirty="0"/>
              <a:t>RESPETO Y RESPONSABILIDAD</a:t>
            </a:r>
          </a:p>
          <a:p>
            <a:r>
              <a:rPr lang="es-MX" sz="2400" b="1" cap="all" dirty="0" smtClean="0"/>
              <a:t>INTEGRIDAD </a:t>
            </a:r>
            <a:r>
              <a:rPr lang="es-MX" sz="2400" b="1" cap="all" dirty="0"/>
              <a:t>Y </a:t>
            </a:r>
            <a:r>
              <a:rPr lang="es-MX" sz="2400" b="1" cap="all" dirty="0" smtClean="0"/>
              <a:t>SOBRIEDAD</a:t>
            </a:r>
          </a:p>
          <a:p>
            <a:r>
              <a:rPr lang="es-MX" sz="2400" b="1" cap="all" dirty="0"/>
              <a:t>PASIÓN POR LA INVESTIGACIÓN Y LA INNOVACIÓN</a:t>
            </a:r>
          </a:p>
          <a:p>
            <a:r>
              <a:rPr lang="es-MX" sz="2400" b="1" cap="all" dirty="0"/>
              <a:t>TRABAJAR, CREAR, </a:t>
            </a:r>
            <a:r>
              <a:rPr lang="es-MX" sz="2400" b="1" cap="all" dirty="0" smtClean="0"/>
              <a:t>DONAR</a:t>
            </a:r>
            <a:r>
              <a:rPr lang="es-MX" dirty="0"/>
              <a:t/>
            </a:r>
            <a:br>
              <a:rPr lang="es-MX" dirty="0"/>
            </a:br>
            <a:endParaRPr lang="es-MX" dirty="0" smtClean="0"/>
          </a:p>
          <a:p>
            <a:pPr algn="l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cap="all" dirty="0" smtClean="0">
                <a:effectLst/>
              </a:rPr>
              <a:t>VISIÓN </a:t>
            </a:r>
            <a:r>
              <a:rPr lang="es-MX" cap="all" dirty="0">
                <a:effectLst/>
              </a:rPr>
              <a:t/>
            </a:r>
            <a:br>
              <a:rPr lang="es-MX" cap="all" dirty="0">
                <a:effectLst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077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35934" y="1933317"/>
            <a:ext cx="8367823" cy="2383502"/>
          </a:xfrm>
        </p:spPr>
        <p:txBody>
          <a:bodyPr>
            <a:normAutofit/>
          </a:bodyPr>
          <a:lstStyle/>
          <a:p>
            <a:pPr algn="ctr"/>
            <a:r>
              <a:rPr lang="es-MX" cap="all" dirty="0">
                <a:effectLst/>
              </a:rPr>
              <a:t>CÓDIGO DE CONDUCTA EMPRESARIAL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707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251520" y="273803"/>
            <a:ext cx="8229600" cy="4525963"/>
          </a:xfrm>
        </p:spPr>
        <p:txBody>
          <a:bodyPr>
            <a:normAutofit/>
          </a:bodyPr>
          <a:lstStyle/>
          <a:p>
            <a:pPr algn="l"/>
            <a:r>
              <a:rPr lang="es-MX" sz="2400" dirty="0">
                <a:solidFill>
                  <a:schemeClr val="tx1"/>
                </a:solidFill>
              </a:rPr>
              <a:t>El Código de Conducta Empresarial se fundamenta en relaciones "</a:t>
            </a:r>
            <a:r>
              <a:rPr lang="es-MX" sz="2400" dirty="0" err="1">
                <a:solidFill>
                  <a:schemeClr val="tx1"/>
                </a:solidFill>
              </a:rPr>
              <a:t>business</a:t>
            </a:r>
            <a:r>
              <a:rPr lang="es-MX" sz="2400" dirty="0">
                <a:solidFill>
                  <a:schemeClr val="tx1"/>
                </a:solidFill>
              </a:rPr>
              <a:t> to </a:t>
            </a:r>
            <a:r>
              <a:rPr lang="es-MX" sz="2400" dirty="0" err="1">
                <a:solidFill>
                  <a:schemeClr val="tx1"/>
                </a:solidFill>
              </a:rPr>
              <a:t>business</a:t>
            </a:r>
            <a:r>
              <a:rPr lang="es-MX" sz="2400" dirty="0">
                <a:solidFill>
                  <a:schemeClr val="tx1"/>
                </a:solidFill>
              </a:rPr>
              <a:t>", de conformidad con el </a:t>
            </a:r>
            <a:r>
              <a:rPr lang="es-MX" sz="2400" b="1" dirty="0">
                <a:solidFill>
                  <a:schemeClr val="tx1"/>
                </a:solidFill>
                <a:hlinkClick r:id="rId2"/>
              </a:rPr>
              <a:t>Código Ético Ferrero</a:t>
            </a:r>
            <a:r>
              <a:rPr lang="es-MX" sz="2400" dirty="0">
                <a:solidFill>
                  <a:schemeClr val="tx1"/>
                </a:solidFill>
              </a:rPr>
              <a:t> y se basa en 5 principios:</a:t>
            </a:r>
            <a:r>
              <a:rPr lang="es-MX" sz="2400" dirty="0">
                <a:solidFill>
                  <a:schemeClr val="tx1"/>
                </a:solidFill>
              </a:rPr>
              <a:t/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dirty="0">
                <a:solidFill>
                  <a:schemeClr val="tx1"/>
                </a:solidFill>
              </a:rPr>
              <a:t/>
            </a:r>
            <a:br>
              <a:rPr lang="es-MX" sz="2400" dirty="0">
                <a:solidFill>
                  <a:schemeClr val="tx1"/>
                </a:solidFill>
              </a:rPr>
            </a:br>
            <a:r>
              <a:rPr lang="es-MX" sz="2400" b="1" dirty="0">
                <a:solidFill>
                  <a:schemeClr val="tx1"/>
                </a:solidFill>
              </a:rPr>
              <a:t>1) Excelencia en la calidad y seguridad de sus productos.</a:t>
            </a:r>
            <a:br>
              <a:rPr lang="es-MX" sz="2400" b="1" dirty="0">
                <a:solidFill>
                  <a:schemeClr val="tx1"/>
                </a:solidFill>
              </a:rPr>
            </a:br>
            <a:r>
              <a:rPr lang="es-MX" sz="2400" b="1" dirty="0">
                <a:solidFill>
                  <a:schemeClr val="tx1"/>
                </a:solidFill>
              </a:rPr>
              <a:t>2) Compromiso con los derechos humanos.</a:t>
            </a:r>
            <a:br>
              <a:rPr lang="es-MX" sz="2400" b="1" dirty="0">
                <a:solidFill>
                  <a:schemeClr val="tx1"/>
                </a:solidFill>
              </a:rPr>
            </a:br>
            <a:r>
              <a:rPr lang="es-MX" sz="2400" b="1" dirty="0">
                <a:solidFill>
                  <a:schemeClr val="tx1"/>
                </a:solidFill>
              </a:rPr>
              <a:t>3) Sostenibilidad y protección del medio ambiente.</a:t>
            </a:r>
            <a:br>
              <a:rPr lang="es-MX" sz="2400" b="1" dirty="0">
                <a:solidFill>
                  <a:schemeClr val="tx1"/>
                </a:solidFill>
              </a:rPr>
            </a:br>
            <a:r>
              <a:rPr lang="es-MX" sz="2400" b="1" dirty="0">
                <a:solidFill>
                  <a:schemeClr val="tx1"/>
                </a:solidFill>
              </a:rPr>
              <a:t>4) Condiciones del entorno laboral.</a:t>
            </a:r>
            <a:br>
              <a:rPr lang="es-MX" sz="2400" b="1" dirty="0">
                <a:solidFill>
                  <a:schemeClr val="tx1"/>
                </a:solidFill>
              </a:rPr>
            </a:br>
            <a:r>
              <a:rPr lang="es-MX" sz="2400" b="1" dirty="0">
                <a:solidFill>
                  <a:schemeClr val="tx1"/>
                </a:solidFill>
              </a:rPr>
              <a:t>5) Integridad empresarial.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cap="all" dirty="0">
                <a:effectLst/>
              </a:rPr>
              <a:t/>
            </a:r>
            <a:br>
              <a:rPr lang="es-MX" cap="all" dirty="0">
                <a:effectLst/>
              </a:rPr>
            </a:br>
            <a:endParaRPr lang="es-MX" dirty="0"/>
          </a:p>
        </p:txBody>
      </p:sp>
      <p:pic>
        <p:nvPicPr>
          <p:cNvPr id="6146" name="Picture 2" descr="Código de Conducta Empresar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569" y="4077072"/>
            <a:ext cx="6353175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28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701527"/>
            <a:ext cx="7772400" cy="1829761"/>
          </a:xfrm>
        </p:spPr>
        <p:txBody>
          <a:bodyPr/>
          <a:lstStyle/>
          <a:p>
            <a:pPr algn="ctr"/>
            <a:r>
              <a:rPr lang="es-MX" dirty="0" smtClean="0"/>
              <a:t>PRODUCTOS </a:t>
            </a:r>
            <a:endParaRPr lang="es-MX" dirty="0"/>
          </a:p>
        </p:txBody>
      </p:sp>
      <p:pic>
        <p:nvPicPr>
          <p:cNvPr id="7170" name="Picture 2" descr="NUTEL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435466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ferrero.com.mx/inc/IMGShow.php?IDF=87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328" y="-337171"/>
            <a:ext cx="3793672" cy="247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ferrero.com.mx/inc/IMGShow.php?IDF=150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2" y="-30318"/>
            <a:ext cx="2931827" cy="23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TIC TA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237" y="2780928"/>
            <a:ext cx="4248303" cy="238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864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7">
      <a:dk1>
        <a:sysClr val="windowText" lastClr="000000"/>
      </a:dk1>
      <a:lt1>
        <a:sysClr val="window" lastClr="FFFFFF"/>
      </a:lt1>
      <a:dk2>
        <a:srgbClr val="D67B01"/>
      </a:dk2>
      <a:lt2>
        <a:srgbClr val="000000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Etiquet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208</Words>
  <Application>Microsoft Office PowerPoint</Application>
  <PresentationFormat>Presentación en pantalla (4:3)</PresentationFormat>
  <Paragraphs>38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Presentación de PowerPoint</vt:lpstr>
      <vt:lpstr>Presentación de PowerPoint</vt:lpstr>
      <vt:lpstr>Presentación de PowerPoint</vt:lpstr>
      <vt:lpstr>FERRERO DE MEXICO </vt:lpstr>
      <vt:lpstr>MISIÓN </vt:lpstr>
      <vt:lpstr>VISIÓN  </vt:lpstr>
      <vt:lpstr>CÓDIGO DE CONDUCTA EMPRESARIAL</vt:lpstr>
      <vt:lpstr> </vt:lpstr>
      <vt:lpstr>PRODUCTOS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</dc:creator>
  <cp:lastModifiedBy>Karla</cp:lastModifiedBy>
  <cp:revision>9</cp:revision>
  <dcterms:created xsi:type="dcterms:W3CDTF">2014-03-06T20:12:26Z</dcterms:created>
  <dcterms:modified xsi:type="dcterms:W3CDTF">2014-03-06T22:29:33Z</dcterms:modified>
</cp:coreProperties>
</file>