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66" r:id="rId3"/>
    <p:sldId id="257" r:id="rId4"/>
    <p:sldId id="261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BF086-52BD-4E79-A633-0A7DA1A07E5D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7FE6C-78FD-48F3-8025-D21587448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4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7FE6C-78FD-48F3-8025-D2158744833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errero.es/productos/kinder/sorpresa/huevo-con-sorpres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errerocsr.com/es/codigo-etic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arche.to.it/wp-content/uploads/pa_ferre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-1107504"/>
            <a:ext cx="123853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8134672" cy="1761609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Carolina Baeza Mendoza </a:t>
            </a:r>
          </a:p>
          <a:p>
            <a:r>
              <a:rPr lang="es-MX" dirty="0" smtClean="0"/>
              <a:t>Alejandra Nisino Arellano </a:t>
            </a:r>
          </a:p>
          <a:p>
            <a:r>
              <a:rPr lang="es-MX" dirty="0" smtClean="0"/>
              <a:t>Carlos Arturo García Lupercio </a:t>
            </a:r>
          </a:p>
          <a:p>
            <a:r>
              <a:rPr lang="es-MX" dirty="0" smtClean="0"/>
              <a:t>Karla Isabel Sauceda Madrigal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281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INDER SOR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5316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4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21785" y="3212976"/>
            <a:ext cx="8229600" cy="4525963"/>
          </a:xfrm>
        </p:spPr>
        <p:txBody>
          <a:bodyPr/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La línea de productos inventados especialmente para niños</a:t>
            </a:r>
            <a:r>
              <a:rPr lang="es-MX" dirty="0" smtClean="0">
                <a:solidFill>
                  <a:schemeClr val="tx1"/>
                </a:solidFill>
              </a:rPr>
              <a:t>!</a:t>
            </a:r>
            <a:endParaRPr lang="es-MX" dirty="0"/>
          </a:p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el original y único huevo de chocolate con sorpresa elaborado con buen chocolate KINDER®, que ofrece cada año más de 100 nuevas y diferentes sorpresas de alta calidad.</a:t>
            </a:r>
          </a:p>
          <a:p>
            <a:pPr marL="109728" indent="0">
              <a:buNone/>
            </a:pPr>
            <a:r>
              <a:rPr lang="es-MX" b="1" dirty="0">
                <a:hlinkClick r:id="rId2" tooltip="PRODUCTO"/>
              </a:rPr>
              <a:t/>
            </a:r>
            <a:br>
              <a:rPr lang="es-MX" b="1" dirty="0">
                <a:hlinkClick r:id="rId2" tooltip="PRODUCTO"/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3.bp.blogspot.com/-h9hDTF-kgxs/TlRQwNqVshI/AAAAAAAAAOc/BIOqXwnqslk/s1600/Kinder_Logo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985954" cy="258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65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19370" y="185147"/>
            <a:ext cx="5472608" cy="612067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1974, </a:t>
            </a:r>
            <a:r>
              <a:rPr lang="es-MX" dirty="0" err="1" smtClean="0">
                <a:solidFill>
                  <a:schemeClr val="tx1"/>
                </a:solidFill>
              </a:rPr>
              <a:t>Kinder</a:t>
            </a:r>
            <a:r>
              <a:rPr lang="es-MX" dirty="0" smtClean="0">
                <a:solidFill>
                  <a:schemeClr val="tx1"/>
                </a:solidFill>
              </a:rPr>
              <a:t> Sorpresa deleita a </a:t>
            </a:r>
            <a:r>
              <a:rPr lang="es-MX" dirty="0">
                <a:solidFill>
                  <a:schemeClr val="tx1"/>
                </a:solidFill>
              </a:rPr>
              <a:t>los niños con dulzura, haciéndoles jugar de manera sorprendente. </a:t>
            </a:r>
            <a:endParaRPr lang="es-MX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Un </a:t>
            </a:r>
            <a:r>
              <a:rPr lang="es-MX" dirty="0">
                <a:solidFill>
                  <a:schemeClr val="tx1"/>
                </a:solidFill>
              </a:rPr>
              <a:t>huevo, un simple huevo de chocolate que se ha transformado en una idea revolucionaria, el premio ideal que cada niño desea, precisamente por su interior siempre sorprendente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endParaRPr lang="es-MX" dirty="0"/>
          </a:p>
          <a:p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los días en que nació la idea, se han desarrollado más de 8.000 sorpresas y se han vendido en todo el mundo más de 30 mil millones de unidades. 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6" name="Picture 6" descr="http://notibiza.files.wordpress.com/2007/08/kinder_egg.jpg?w=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221" y="1484784"/>
            <a:ext cx="3491880" cy="42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03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Título"/>
          <p:cNvSpPr txBox="1">
            <a:spLocks/>
          </p:cNvSpPr>
          <p:nvPr/>
        </p:nvSpPr>
        <p:spPr>
          <a:xfrm>
            <a:off x="469663" y="278092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cap="all" smtClean="0">
                <a:effectLst/>
              </a:rPr>
              <a:t>HISTORIA DE FAMILIA</a:t>
            </a:r>
            <a:endParaRPr lang="es-MX" cap="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005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idx="1"/>
          </p:nvPr>
        </p:nvSpPr>
        <p:spPr>
          <a:xfrm>
            <a:off x="0" y="188640"/>
            <a:ext cx="8935010" cy="33969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El gran protagonista del desarrollo del Grupo es </a:t>
            </a:r>
            <a:r>
              <a:rPr lang="es-MX" b="1" dirty="0">
                <a:solidFill>
                  <a:schemeClr val="tx1"/>
                </a:solidFill>
              </a:rPr>
              <a:t>Michele Ferrero</a:t>
            </a:r>
            <a:r>
              <a:rPr lang="es-MX" dirty="0">
                <a:solidFill>
                  <a:schemeClr val="tx1"/>
                </a:solidFill>
              </a:rPr>
              <a:t>, quien, con deseos de crear nuevos productos y con ideas de vanguardia, ha revolucionado las costumbres alimenticias de millones de consumidores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Giovanni </a:t>
            </a:r>
            <a:r>
              <a:rPr lang="es-MX" dirty="0"/>
              <a:t>Ferrero continúa conduciendo la Empresa con éxito, apuntando a alcanzar metas aún más ambiciosas, teniendo fuertes y vivas la inspiración y la motivación social fuertemente compartida con los padres y con el hermano.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12" name="Picture 2" descr="http://www.bloomberg.com/image/i7OnLYfRlK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77412"/>
            <a:ext cx="3851920" cy="378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41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errero.com.mx/inc/IMGShow.php?IDF=8366&amp;w=12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2008"/>
            <a:ext cx="1942020" cy="315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385191" y="1628800"/>
            <a:ext cx="6635081" cy="3675864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Ferrero </a:t>
            </a:r>
            <a:r>
              <a:rPr lang="es-MX" dirty="0">
                <a:solidFill>
                  <a:schemeClr val="tx1"/>
                </a:solidFill>
              </a:rPr>
              <a:t>en México comenzó en el año de 1992, cuando la compañía decidió ampliar sus actividades en tierras </a:t>
            </a:r>
            <a:r>
              <a:rPr lang="es-MX" dirty="0" smtClean="0">
                <a:solidFill>
                  <a:schemeClr val="tx1"/>
                </a:solidFill>
              </a:rPr>
              <a:t>americanas.</a:t>
            </a:r>
            <a:endParaRPr lang="es-MX" dirty="0" smtClean="0"/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Con </a:t>
            </a:r>
            <a:r>
              <a:rPr lang="es-MX" dirty="0">
                <a:solidFill>
                  <a:schemeClr val="tx1"/>
                </a:solidFill>
              </a:rPr>
              <a:t>la misma </a:t>
            </a:r>
            <a:r>
              <a:rPr lang="es-MX" dirty="0" smtClean="0"/>
              <a:t>visión </a:t>
            </a:r>
            <a:r>
              <a:rPr lang="es-MX" dirty="0"/>
              <a:t>innovadora del negocio y sus exitosos productos de la más alta calidad, Ferrero de México ha logrado mantener un crecimiento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FERRERO DE MEXICO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02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631781" y="3212976"/>
            <a:ext cx="7752891" cy="3458373"/>
          </a:xfrm>
        </p:spPr>
        <p:txBody>
          <a:bodyPr>
            <a:normAutofit/>
          </a:bodyPr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Altísima </a:t>
            </a:r>
            <a:r>
              <a:rPr lang="es-MX" dirty="0" smtClean="0">
                <a:solidFill>
                  <a:schemeClr val="tx1"/>
                </a:solidFill>
              </a:rPr>
              <a:t>calidad</a:t>
            </a:r>
          </a:p>
          <a:p>
            <a:pPr algn="l"/>
            <a:r>
              <a:rPr lang="es-MX" dirty="0"/>
              <a:t>C</a:t>
            </a:r>
            <a:r>
              <a:rPr lang="es-MX" dirty="0" smtClean="0">
                <a:solidFill>
                  <a:schemeClr val="tx1"/>
                </a:solidFill>
              </a:rPr>
              <a:t>uidado artesanal </a:t>
            </a:r>
          </a:p>
          <a:p>
            <a:pPr algn="l"/>
            <a:r>
              <a:rPr lang="es-MX" dirty="0"/>
              <a:t>F</a:t>
            </a:r>
            <a:r>
              <a:rPr lang="es-MX" dirty="0" smtClean="0">
                <a:solidFill>
                  <a:schemeClr val="tx1"/>
                </a:solidFill>
              </a:rPr>
              <a:t>rescura </a:t>
            </a:r>
            <a:r>
              <a:rPr lang="es-MX" dirty="0">
                <a:solidFill>
                  <a:schemeClr val="tx1"/>
                </a:solidFill>
              </a:rPr>
              <a:t>del </a:t>
            </a:r>
            <a:r>
              <a:rPr lang="es-MX" dirty="0" smtClean="0">
                <a:solidFill>
                  <a:schemeClr val="tx1"/>
                </a:solidFill>
              </a:rPr>
              <a:t>producto</a:t>
            </a:r>
          </a:p>
          <a:p>
            <a:pPr algn="l"/>
            <a:r>
              <a:rPr lang="es-MX" dirty="0"/>
              <a:t>S</a:t>
            </a:r>
            <a:r>
              <a:rPr lang="es-MX" dirty="0" smtClean="0">
                <a:solidFill>
                  <a:schemeClr val="tx1"/>
                </a:solidFill>
              </a:rPr>
              <a:t>elección minuciosa </a:t>
            </a:r>
            <a:r>
              <a:rPr lang="es-MX" dirty="0">
                <a:solidFill>
                  <a:schemeClr val="tx1"/>
                </a:solidFill>
              </a:rPr>
              <a:t>de las mejores materias </a:t>
            </a:r>
            <a:r>
              <a:rPr lang="es-MX" dirty="0" smtClean="0">
                <a:solidFill>
                  <a:schemeClr val="tx1"/>
                </a:solidFill>
              </a:rPr>
              <a:t>primas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R</a:t>
            </a:r>
            <a:r>
              <a:rPr lang="es-MX" dirty="0" smtClean="0">
                <a:solidFill>
                  <a:schemeClr val="tx1"/>
                </a:solidFill>
              </a:rPr>
              <a:t>espeto </a:t>
            </a:r>
            <a:r>
              <a:rPr lang="es-MX" dirty="0">
                <a:solidFill>
                  <a:schemeClr val="tx1"/>
                </a:solidFill>
              </a:rPr>
              <a:t>y consideración por el cliente: he aquí las “palabras claves” y los valores </a:t>
            </a:r>
            <a:r>
              <a:rPr lang="es-MX" dirty="0" smtClean="0">
                <a:solidFill>
                  <a:schemeClr val="tx1"/>
                </a:solidFill>
              </a:rPr>
              <a:t>Ferrero</a:t>
            </a:r>
            <a:r>
              <a:rPr lang="es-MX" dirty="0" smtClean="0"/>
              <a:t>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MISIÓN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2050" name="Picture 2" descr="M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07446"/>
            <a:ext cx="63531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6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tegridad y Sobrie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136666" cy="154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768629" y="2519916"/>
            <a:ext cx="8006316" cy="5004532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>
                <a:solidFill>
                  <a:schemeClr val="tx1"/>
                </a:solidFill>
              </a:rPr>
              <a:t>Su  visión se basa en la estrategia de Responsabilidad Social Corporativa denominada </a:t>
            </a:r>
            <a:r>
              <a:rPr lang="es-MX" sz="2400" b="1" dirty="0" smtClean="0">
                <a:solidFill>
                  <a:schemeClr val="tx1"/>
                </a:solidFill>
              </a:rPr>
              <a:t>“ compartir  valores para crear valor”</a:t>
            </a:r>
          </a:p>
          <a:p>
            <a:r>
              <a:rPr lang="es-MX" sz="2400" b="1" cap="all" dirty="0"/>
              <a:t>LEALTAD Y </a:t>
            </a:r>
            <a:r>
              <a:rPr lang="es-MX" sz="2400" b="1" cap="all" dirty="0" smtClean="0"/>
              <a:t>CONFIANZA</a:t>
            </a:r>
            <a:endParaRPr lang="es-MX" sz="2400" dirty="0" smtClean="0"/>
          </a:p>
          <a:p>
            <a:r>
              <a:rPr lang="es-MX" sz="2400" b="1" cap="all" dirty="0"/>
              <a:t>RESPETO Y RESPONSABILIDAD</a:t>
            </a:r>
          </a:p>
          <a:p>
            <a:r>
              <a:rPr lang="es-MX" sz="2400" b="1" cap="all" dirty="0" smtClean="0"/>
              <a:t>INTEGRIDAD </a:t>
            </a:r>
            <a:r>
              <a:rPr lang="es-MX" sz="2400" b="1" cap="all" dirty="0"/>
              <a:t>Y </a:t>
            </a:r>
            <a:r>
              <a:rPr lang="es-MX" sz="2400" b="1" cap="all" dirty="0" smtClean="0"/>
              <a:t>SOBRIEDAD</a:t>
            </a:r>
          </a:p>
          <a:p>
            <a:r>
              <a:rPr lang="es-MX" sz="2400" b="1" cap="all" dirty="0"/>
              <a:t>PASIÓN POR LA INVESTIGACIÓN Y LA INNOVACIÓN</a:t>
            </a:r>
          </a:p>
          <a:p>
            <a:r>
              <a:rPr lang="es-MX" sz="2400" b="1" cap="all" dirty="0"/>
              <a:t>TRABAJAR, CREAR, </a:t>
            </a:r>
            <a:r>
              <a:rPr lang="es-MX" sz="2400" b="1" cap="all" dirty="0" smtClean="0"/>
              <a:t>DONAR</a:t>
            </a: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 smtClean="0">
                <a:effectLst/>
              </a:rPr>
              <a:t>VISIÓN </a:t>
            </a:r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077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5934" y="1933317"/>
            <a:ext cx="8367823" cy="2383502"/>
          </a:xfrm>
        </p:spPr>
        <p:txBody>
          <a:bodyPr>
            <a:normAutofit/>
          </a:bodyPr>
          <a:lstStyle/>
          <a:p>
            <a:pPr algn="ctr"/>
            <a:r>
              <a:rPr lang="es-MX" cap="all" dirty="0">
                <a:effectLst/>
              </a:rPr>
              <a:t>CÓDIGO DE CONDUCTA EMPRESARIAL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707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51520" y="273803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tx1"/>
                </a:solidFill>
              </a:rPr>
              <a:t>El Código de Conducta Empresarial se fundamenta en relaciones "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 to 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", de conformidad con el </a:t>
            </a:r>
            <a:r>
              <a:rPr lang="es-MX" sz="2400" b="1" dirty="0">
                <a:solidFill>
                  <a:schemeClr val="tx1"/>
                </a:solidFill>
                <a:hlinkClick r:id="rId2"/>
              </a:rPr>
              <a:t>Código Ético Ferrero</a:t>
            </a:r>
            <a:r>
              <a:rPr lang="es-MX" sz="2400" dirty="0">
                <a:solidFill>
                  <a:schemeClr val="tx1"/>
                </a:solidFill>
              </a:rPr>
              <a:t> y se basa en 5 principios:</a:t>
            </a: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1) Excelencia en la calidad y seguridad de sus productos.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2) Compromiso con los derechos humanos.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3) Sostenibilidad y protección del medio ambiente.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4) Condiciones del entorno laboral.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5) Integridad empresarial.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6146" name="Picture 2" descr="Código de Conducta Empresa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569" y="4077072"/>
            <a:ext cx="63531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28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01527"/>
            <a:ext cx="7772400" cy="1829761"/>
          </a:xfrm>
        </p:spPr>
        <p:txBody>
          <a:bodyPr/>
          <a:lstStyle/>
          <a:p>
            <a:pPr algn="ctr"/>
            <a:r>
              <a:rPr lang="es-MX" dirty="0" smtClean="0"/>
              <a:t>PRODUCTOS </a:t>
            </a:r>
            <a:endParaRPr lang="es-MX" dirty="0"/>
          </a:p>
        </p:txBody>
      </p:sp>
      <p:pic>
        <p:nvPicPr>
          <p:cNvPr id="7170" name="Picture 2" descr="NUT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5466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ferrero.com.mx/inc/IMGShow.php?IDF=87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28" y="-337171"/>
            <a:ext cx="3793672" cy="247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ferrero.com.mx/inc/IMGShow.php?IDF=150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2" y="-30318"/>
            <a:ext cx="2931827" cy="23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IC T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37" y="2780928"/>
            <a:ext cx="4248303" cy="238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86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ysClr val="windowText" lastClr="000000"/>
      </a:dk1>
      <a:lt1>
        <a:sysClr val="window" lastClr="FFFFFF"/>
      </a:lt1>
      <a:dk2>
        <a:srgbClr val="D67B01"/>
      </a:dk2>
      <a:lt2>
        <a:srgbClr val="000000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208</Words>
  <Application>Microsoft Office PowerPoint</Application>
  <PresentationFormat>Presentación en pantalla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Presentación de PowerPoint</vt:lpstr>
      <vt:lpstr>Presentación de PowerPoint</vt:lpstr>
      <vt:lpstr>Presentación de PowerPoint</vt:lpstr>
      <vt:lpstr>FERRERO DE MEXICO </vt:lpstr>
      <vt:lpstr>MISIÓN </vt:lpstr>
      <vt:lpstr>VISIÓN  </vt:lpstr>
      <vt:lpstr>CÓDIGO DE CONDUCTA EMPRESARIAL</vt:lpstr>
      <vt:lpstr> </vt:lpstr>
      <vt:lpstr>PRODUCTOS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</dc:creator>
  <cp:lastModifiedBy>Karla</cp:lastModifiedBy>
  <cp:revision>9</cp:revision>
  <dcterms:created xsi:type="dcterms:W3CDTF">2014-03-06T20:12:26Z</dcterms:created>
  <dcterms:modified xsi:type="dcterms:W3CDTF">2014-03-06T22:29:33Z</dcterms:modified>
</cp:coreProperties>
</file>