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93" r:id="rId3"/>
    <p:sldId id="277" r:id="rId4"/>
    <p:sldId id="278" r:id="rId5"/>
    <p:sldId id="279" r:id="rId6"/>
    <p:sldId id="280" r:id="rId7"/>
    <p:sldId id="256" r:id="rId8"/>
    <p:sldId id="257" r:id="rId9"/>
    <p:sldId id="258" r:id="rId10"/>
    <p:sldId id="259" r:id="rId11"/>
    <p:sldId id="260" r:id="rId12"/>
    <p:sldId id="261" r:id="rId13"/>
    <p:sldId id="262" r:id="rId14"/>
    <p:sldId id="269" r:id="rId15"/>
    <p:sldId id="274" r:id="rId16"/>
    <p:sldId id="281" r:id="rId17"/>
    <p:sldId id="282" r:id="rId18"/>
    <p:sldId id="283" r:id="rId19"/>
    <p:sldId id="284" r:id="rId20"/>
    <p:sldId id="292" r:id="rId21"/>
    <p:sldId id="294" r:id="rId22"/>
    <p:sldId id="295" r:id="rId23"/>
    <p:sldId id="296" r:id="rId24"/>
    <p:sldId id="297" r:id="rId25"/>
    <p:sldId id="298" r:id="rId26"/>
    <p:sldId id="285" r:id="rId27"/>
    <p:sldId id="286" r:id="rId28"/>
    <p:sldId id="287" r:id="rId29"/>
    <p:sldId id="288" r:id="rId30"/>
    <p:sldId id="289" r:id="rId31"/>
    <p:sldId id="263" r:id="rId32"/>
    <p:sldId id="272" r:id="rId33"/>
    <p:sldId id="268" r:id="rId34"/>
    <p:sldId id="275" r:id="rId35"/>
    <p:sldId id="264" r:id="rId36"/>
    <p:sldId id="265" r:id="rId37"/>
    <p:sldId id="266" r:id="rId38"/>
    <p:sldId id="267" r:id="rId39"/>
    <p:sldId id="271" r:id="rId40"/>
    <p:sldId id="273" r:id="rId41"/>
    <p:sldId id="290" r:id="rId42"/>
    <p:sldId id="291" r:id="rId4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DE169826-13E6-4B05-BFFC-D5BFDA2A956F}" type="datetimeFigureOut">
              <a:rPr lang="es-MX" smtClean="0"/>
              <a:t>11/06/2014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52155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DE169826-13E6-4B05-BFFC-D5BFDA2A956F}" type="datetimeFigureOut">
              <a:rPr lang="es-MX" smtClean="0"/>
              <a:t>11/06/2014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2740152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DE169826-13E6-4B05-BFFC-D5BFDA2A956F}" type="datetimeFigureOut">
              <a:rPr lang="es-MX" smtClean="0"/>
              <a:t>11/06/2014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157015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DE169826-13E6-4B05-BFFC-D5BFDA2A956F}" type="datetimeFigureOut">
              <a:rPr lang="es-MX" smtClean="0"/>
              <a:t>11/06/2014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139647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169826-13E6-4B05-BFFC-D5BFDA2A956F}" type="datetimeFigureOut">
              <a:rPr lang="es-MX" smtClean="0"/>
              <a:t>11/06/2014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262060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DE169826-13E6-4B05-BFFC-D5BFDA2A956F}" type="datetimeFigureOut">
              <a:rPr lang="es-MX" smtClean="0"/>
              <a:t>11/06/2014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264354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DE169826-13E6-4B05-BFFC-D5BFDA2A956F}" type="datetimeFigureOut">
              <a:rPr lang="es-MX" smtClean="0"/>
              <a:t>11/06/2014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2143924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DE169826-13E6-4B05-BFFC-D5BFDA2A956F}" type="datetimeFigureOut">
              <a:rPr lang="es-MX" smtClean="0"/>
              <a:t>11/06/2014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76274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69826-13E6-4B05-BFFC-D5BFDA2A956F}" type="datetimeFigureOut">
              <a:rPr lang="es-MX" smtClean="0"/>
              <a:t>11/06/2014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336048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69826-13E6-4B05-BFFC-D5BFDA2A956F}" type="datetimeFigureOut">
              <a:rPr lang="es-MX" smtClean="0"/>
              <a:t>11/06/2014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249753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69826-13E6-4B05-BFFC-D5BFDA2A956F}" type="datetimeFigureOut">
              <a:rPr lang="es-MX" smtClean="0"/>
              <a:t>11/06/2014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132035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69826-13E6-4B05-BFFC-D5BFDA2A956F}" type="datetimeFigureOut">
              <a:rPr lang="es-MX" smtClean="0"/>
              <a:t>11/06/2014</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DABF8-9272-457D-9B18-BBBB195B7017}" type="slidenum">
              <a:rPr lang="es-MX" smtClean="0"/>
              <a:t>‹#›</a:t>
            </a:fld>
            <a:endParaRPr lang="es-MX"/>
          </a:p>
        </p:txBody>
      </p:sp>
    </p:spTree>
    <p:extLst>
      <p:ext uri="{BB962C8B-B14F-4D97-AF65-F5344CB8AC3E}">
        <p14:creationId xmlns:p14="http://schemas.microsoft.com/office/powerpoint/2010/main" val="1398841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772400" y="476672"/>
            <a:ext cx="7772400" cy="1470025"/>
          </a:xfrm>
        </p:spPr>
        <p:txBody>
          <a:bodyPr>
            <a:noAutofit/>
          </a:bodyPr>
          <a:lstStyle/>
          <a:p>
            <a:endParaRPr lang="es-MX" sz="9600" b="1" dirty="0"/>
          </a:p>
        </p:txBody>
      </p:sp>
      <p:sp>
        <p:nvSpPr>
          <p:cNvPr id="5" name="Subtitle 4"/>
          <p:cNvSpPr>
            <a:spLocks noGrp="1"/>
          </p:cNvSpPr>
          <p:nvPr>
            <p:ph type="subTitle" idx="1"/>
          </p:nvPr>
        </p:nvSpPr>
        <p:spPr/>
        <p:txBody>
          <a:bodyPr/>
          <a:lstStyle/>
          <a:p>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275" y="-189841"/>
            <a:ext cx="5853941" cy="7435265"/>
          </a:xfrm>
          <a:prstGeom prst="rect">
            <a:avLst/>
          </a:prstGeom>
        </p:spPr>
      </p:pic>
    </p:spTree>
    <p:extLst>
      <p:ext uri="{BB962C8B-B14F-4D97-AF65-F5344CB8AC3E}">
        <p14:creationId xmlns:p14="http://schemas.microsoft.com/office/powerpoint/2010/main" val="4021941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Perfumes</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12" y="1772816"/>
            <a:ext cx="9168138" cy="3888432"/>
          </a:xfrm>
        </p:spPr>
      </p:pic>
    </p:spTree>
    <p:extLst>
      <p:ext uri="{BB962C8B-B14F-4D97-AF65-F5344CB8AC3E}">
        <p14:creationId xmlns:p14="http://schemas.microsoft.com/office/powerpoint/2010/main" val="2846896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Línea Corporal</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528" y="1988840"/>
            <a:ext cx="9479114" cy="3600400"/>
          </a:xfrm>
        </p:spPr>
      </p:pic>
    </p:spTree>
    <p:extLst>
      <p:ext uri="{BB962C8B-B14F-4D97-AF65-F5344CB8AC3E}">
        <p14:creationId xmlns:p14="http://schemas.microsoft.com/office/powerpoint/2010/main" val="3356402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Línea Capilar</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39" y="1844824"/>
            <a:ext cx="9236151" cy="3672408"/>
          </a:xfrm>
        </p:spPr>
      </p:pic>
    </p:spTree>
    <p:extLst>
      <p:ext uri="{BB962C8B-B14F-4D97-AF65-F5344CB8AC3E}">
        <p14:creationId xmlns:p14="http://schemas.microsoft.com/office/powerpoint/2010/main" val="3653934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Cuidado Personal</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12" y="1700808"/>
            <a:ext cx="9173955" cy="4248472"/>
          </a:xfrm>
        </p:spPr>
      </p:pic>
    </p:spTree>
    <p:extLst>
      <p:ext uri="{BB962C8B-B14F-4D97-AF65-F5344CB8AC3E}">
        <p14:creationId xmlns:p14="http://schemas.microsoft.com/office/powerpoint/2010/main" val="2279339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Tintes y accesorios</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628800"/>
            <a:ext cx="5040560" cy="4657247"/>
          </a:xfrm>
        </p:spPr>
      </p:pic>
    </p:spTree>
    <p:extLst>
      <p:ext uri="{BB962C8B-B14F-4D97-AF65-F5344CB8AC3E}">
        <p14:creationId xmlns:p14="http://schemas.microsoft.com/office/powerpoint/2010/main" val="1571996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Cómo lo vende</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628800"/>
            <a:ext cx="4436053" cy="532859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246" y="2276872"/>
            <a:ext cx="4286250" cy="4286250"/>
          </a:xfrm>
          <a:prstGeom prst="rect">
            <a:avLst/>
          </a:prstGeom>
        </p:spPr>
      </p:pic>
    </p:spTree>
    <p:extLst>
      <p:ext uri="{BB962C8B-B14F-4D97-AF65-F5344CB8AC3E}">
        <p14:creationId xmlns:p14="http://schemas.microsoft.com/office/powerpoint/2010/main" val="1557518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s-MX" sz="6000" dirty="0" smtClean="0"/>
              <a:t>Conducta Institucional</a:t>
            </a:r>
            <a:endParaRPr lang="es-MX" sz="6000" dirty="0"/>
          </a:p>
        </p:txBody>
      </p:sp>
      <p:sp>
        <p:nvSpPr>
          <p:cNvPr id="5" name="Subtitle 4"/>
          <p:cNvSpPr>
            <a:spLocks noGrp="1"/>
          </p:cNvSpPr>
          <p:nvPr>
            <p:ph type="subTitle" idx="1"/>
          </p:nvPr>
        </p:nvSpPr>
        <p:spPr>
          <a:xfrm>
            <a:off x="611560" y="3886200"/>
            <a:ext cx="7920880" cy="1752600"/>
          </a:xfrm>
        </p:spPr>
        <p:txBody>
          <a:bodyPr/>
          <a:lstStyle/>
          <a:p>
            <a:r>
              <a:rPr lang="es-MX" dirty="0" smtClean="0"/>
              <a:t>(Comportamiento social de la organización) </a:t>
            </a:r>
            <a:endParaRPr lang="es-MX" dirty="0"/>
          </a:p>
        </p:txBody>
      </p:sp>
    </p:spTree>
    <p:extLst>
      <p:ext uri="{BB962C8B-B14F-4D97-AF65-F5344CB8AC3E}">
        <p14:creationId xmlns:p14="http://schemas.microsoft.com/office/powerpoint/2010/main" val="2273311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Foros </a:t>
            </a:r>
            <a:endParaRPr lang="es-MX" dirty="0"/>
          </a:p>
        </p:txBody>
      </p:sp>
      <p:pic>
        <p:nvPicPr>
          <p:cNvPr id="4" name="3 Imagen" descr="1941378_10152035098336179_8847873120963599171_o.jpg"/>
          <p:cNvPicPr>
            <a:picLocks noChangeAspect="1"/>
          </p:cNvPicPr>
          <p:nvPr/>
        </p:nvPicPr>
        <p:blipFill>
          <a:blip r:embed="rId2" cstate="print"/>
          <a:stretch>
            <a:fillRect/>
          </a:stretch>
        </p:blipFill>
        <p:spPr>
          <a:xfrm>
            <a:off x="364032" y="1196752"/>
            <a:ext cx="3487888" cy="5400600"/>
          </a:xfrm>
          <a:prstGeom prst="rect">
            <a:avLst/>
          </a:prstGeom>
        </p:spPr>
      </p:pic>
      <p:pic>
        <p:nvPicPr>
          <p:cNvPr id="5" name="4 Imagen" descr="10342911_1446623635579808_5381257050489108801_n.jpg"/>
          <p:cNvPicPr>
            <a:picLocks noChangeAspect="1"/>
          </p:cNvPicPr>
          <p:nvPr/>
        </p:nvPicPr>
        <p:blipFill>
          <a:blip r:embed="rId3" cstate="print"/>
          <a:stretch>
            <a:fillRect/>
          </a:stretch>
        </p:blipFill>
        <p:spPr>
          <a:xfrm>
            <a:off x="4067944" y="3063695"/>
            <a:ext cx="3749681" cy="3749681"/>
          </a:xfrm>
          <a:prstGeom prst="rect">
            <a:avLst/>
          </a:prstGeom>
        </p:spPr>
      </p:pic>
      <p:pic>
        <p:nvPicPr>
          <p:cNvPr id="6" name="5 Imagen" descr="10300109_10152030818941179_572921748071422832_n (1).jpg"/>
          <p:cNvPicPr>
            <a:picLocks noChangeAspect="1"/>
          </p:cNvPicPr>
          <p:nvPr/>
        </p:nvPicPr>
        <p:blipFill>
          <a:blip r:embed="rId4" cstate="print"/>
          <a:stretch>
            <a:fillRect/>
          </a:stretch>
        </p:blipFill>
        <p:spPr>
          <a:xfrm>
            <a:off x="6156176" y="116632"/>
            <a:ext cx="2736304" cy="2736304"/>
          </a:xfrm>
          <a:prstGeom prst="rect">
            <a:avLst/>
          </a:prstGeom>
        </p:spPr>
      </p:pic>
    </p:spTree>
    <p:extLst>
      <p:ext uri="{BB962C8B-B14F-4D97-AF65-F5344CB8AC3E}">
        <p14:creationId xmlns:p14="http://schemas.microsoft.com/office/powerpoint/2010/main" val="3871377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Talleres</a:t>
            </a:r>
            <a:endParaRPr lang="es-MX" dirty="0"/>
          </a:p>
        </p:txBody>
      </p:sp>
      <p:pic>
        <p:nvPicPr>
          <p:cNvPr id="4" name="3 Imagen" descr="10014680_10151950842501179_1340602167_n.jpg"/>
          <p:cNvPicPr>
            <a:picLocks noChangeAspect="1"/>
          </p:cNvPicPr>
          <p:nvPr/>
        </p:nvPicPr>
        <p:blipFill>
          <a:blip r:embed="rId2" cstate="print"/>
          <a:stretch>
            <a:fillRect/>
          </a:stretch>
        </p:blipFill>
        <p:spPr>
          <a:xfrm>
            <a:off x="323528" y="1844824"/>
            <a:ext cx="3892546" cy="3892546"/>
          </a:xfrm>
          <a:prstGeom prst="rect">
            <a:avLst/>
          </a:prstGeom>
        </p:spPr>
      </p:pic>
      <p:pic>
        <p:nvPicPr>
          <p:cNvPr id="5" name="4 Imagen" descr="10390211_10152084508456179_6339522759833311548_n.jpg"/>
          <p:cNvPicPr>
            <a:picLocks noChangeAspect="1"/>
          </p:cNvPicPr>
          <p:nvPr/>
        </p:nvPicPr>
        <p:blipFill>
          <a:blip r:embed="rId3" cstate="print"/>
          <a:stretch>
            <a:fillRect/>
          </a:stretch>
        </p:blipFill>
        <p:spPr>
          <a:xfrm>
            <a:off x="4860032" y="1844824"/>
            <a:ext cx="3995991" cy="3995991"/>
          </a:xfrm>
          <a:prstGeom prst="rect">
            <a:avLst/>
          </a:prstGeom>
        </p:spPr>
      </p:pic>
    </p:spTree>
    <p:extLst>
      <p:ext uri="{BB962C8B-B14F-4D97-AF65-F5344CB8AC3E}">
        <p14:creationId xmlns:p14="http://schemas.microsoft.com/office/powerpoint/2010/main" val="3068159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Patrocinios y Donativos</a:t>
            </a:r>
            <a:endParaRPr lang="es-MX" dirty="0"/>
          </a:p>
        </p:txBody>
      </p:sp>
      <p:pic>
        <p:nvPicPr>
          <p:cNvPr id="5" name="4 Imagen" descr="1375781_10151945384166179_97414801_n.jpg"/>
          <p:cNvPicPr>
            <a:picLocks noChangeAspect="1"/>
          </p:cNvPicPr>
          <p:nvPr/>
        </p:nvPicPr>
        <p:blipFill>
          <a:blip r:embed="rId2" cstate="print"/>
          <a:stretch>
            <a:fillRect/>
          </a:stretch>
        </p:blipFill>
        <p:spPr>
          <a:xfrm>
            <a:off x="395536" y="1484784"/>
            <a:ext cx="4176464" cy="2784309"/>
          </a:xfrm>
          <a:prstGeom prst="rect">
            <a:avLst/>
          </a:prstGeom>
        </p:spPr>
      </p:pic>
      <p:pic>
        <p:nvPicPr>
          <p:cNvPr id="6" name="5 Imagen" descr="foto_mariana.jpg"/>
          <p:cNvPicPr>
            <a:picLocks noChangeAspect="1"/>
          </p:cNvPicPr>
          <p:nvPr/>
        </p:nvPicPr>
        <p:blipFill>
          <a:blip r:embed="rId3" cstate="print"/>
          <a:stretch>
            <a:fillRect/>
          </a:stretch>
        </p:blipFill>
        <p:spPr>
          <a:xfrm>
            <a:off x="2843808" y="3212976"/>
            <a:ext cx="6154204" cy="3620120"/>
          </a:xfrm>
          <a:prstGeom prst="rect">
            <a:avLst/>
          </a:prstGeom>
        </p:spPr>
      </p:pic>
    </p:spTree>
    <p:extLst>
      <p:ext uri="{BB962C8B-B14F-4D97-AF65-F5344CB8AC3E}">
        <p14:creationId xmlns:p14="http://schemas.microsoft.com/office/powerpoint/2010/main" val="550486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s-MX" sz="6600" b="1" dirty="0" smtClean="0"/>
              <a:t>CONDUCTA</a:t>
            </a:r>
            <a:endParaRPr lang="es-MX" sz="6600" b="1" dirty="0"/>
          </a:p>
        </p:txBody>
      </p:sp>
      <p:sp>
        <p:nvSpPr>
          <p:cNvPr id="5" name="Subtitle 4"/>
          <p:cNvSpPr>
            <a:spLocks noGrp="1"/>
          </p:cNvSpPr>
          <p:nvPr>
            <p:ph type="subTitle" idx="1"/>
          </p:nvPr>
        </p:nvSpPr>
        <p:spPr/>
        <p:txBody>
          <a:bodyPr/>
          <a:lstStyle/>
          <a:p>
            <a:endParaRPr lang="es-MX"/>
          </a:p>
        </p:txBody>
      </p:sp>
    </p:spTree>
    <p:extLst>
      <p:ext uri="{BB962C8B-B14F-4D97-AF65-F5344CB8AC3E}">
        <p14:creationId xmlns:p14="http://schemas.microsoft.com/office/powerpoint/2010/main" val="3712285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s-MX" sz="6600" b="1" dirty="0" smtClean="0"/>
              <a:t>COMUNICACIÓN</a:t>
            </a:r>
            <a:endParaRPr lang="es-MX" sz="6600" b="1" dirty="0"/>
          </a:p>
        </p:txBody>
      </p:sp>
      <p:sp>
        <p:nvSpPr>
          <p:cNvPr id="5" name="Subtitle 4"/>
          <p:cNvSpPr>
            <a:spLocks noGrp="1"/>
          </p:cNvSpPr>
          <p:nvPr>
            <p:ph type="subTitle" idx="1"/>
          </p:nvPr>
        </p:nvSpPr>
        <p:spPr/>
        <p:txBody>
          <a:bodyPr/>
          <a:lstStyle/>
          <a:p>
            <a:endParaRPr lang="es-MX"/>
          </a:p>
        </p:txBody>
      </p:sp>
    </p:spTree>
    <p:extLst>
      <p:ext uri="{BB962C8B-B14F-4D97-AF65-F5344CB8AC3E}">
        <p14:creationId xmlns:p14="http://schemas.microsoft.com/office/powerpoint/2010/main" val="1796213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sz="5400" dirty="0" smtClean="0"/>
              <a:t>Comunicación Industrial</a:t>
            </a:r>
            <a:endParaRPr lang="es-MX" sz="5400" dirty="0"/>
          </a:p>
        </p:txBody>
      </p:sp>
      <p:sp>
        <p:nvSpPr>
          <p:cNvPr id="3" name="2 Subtítulo"/>
          <p:cNvSpPr>
            <a:spLocks noGrp="1"/>
          </p:cNvSpPr>
          <p:nvPr>
            <p:ph type="subTitle" idx="1"/>
          </p:nvPr>
        </p:nvSpPr>
        <p:spPr/>
        <p:txBody>
          <a:bodyPr/>
          <a:lstStyle/>
          <a:p>
            <a:r>
              <a:rPr lang="es-MX" dirty="0" err="1" smtClean="0"/>
              <a:t>Angelísima</a:t>
            </a:r>
            <a:endParaRPr lang="es-MX" dirty="0"/>
          </a:p>
        </p:txBody>
      </p:sp>
    </p:spTree>
    <p:extLst>
      <p:ext uri="{BB962C8B-B14F-4D97-AF65-F5344CB8AC3E}">
        <p14:creationId xmlns:p14="http://schemas.microsoft.com/office/powerpoint/2010/main" val="1766930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t>Vínculos</a:t>
            </a:r>
          </a:p>
          <a:p>
            <a:r>
              <a:rPr lang="es-MX" dirty="0" smtClean="0"/>
              <a:t>Desarrollo de actividades de la organización</a:t>
            </a:r>
            <a:endParaRPr lang="es-MX" dirty="0"/>
          </a:p>
        </p:txBody>
      </p:sp>
    </p:spTree>
    <p:extLst>
      <p:ext uri="{BB962C8B-B14F-4D97-AF65-F5344CB8AC3E}">
        <p14:creationId xmlns:p14="http://schemas.microsoft.com/office/powerpoint/2010/main" val="2894140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OMNILIFE</a:t>
            </a:r>
            <a:endParaRPr lang="es-MX" dirty="0"/>
          </a:p>
        </p:txBody>
      </p:sp>
      <p:pic>
        <p:nvPicPr>
          <p:cNvPr id="4" name="3 Marcador de contenido" descr="con ind 1.jpg"/>
          <p:cNvPicPr>
            <a:picLocks noGrp="1" noChangeAspect="1"/>
          </p:cNvPicPr>
          <p:nvPr>
            <p:ph idx="1"/>
          </p:nvPr>
        </p:nvPicPr>
        <p:blipFill>
          <a:blip r:embed="rId2" cstate="print"/>
          <a:stretch>
            <a:fillRect/>
          </a:stretch>
        </p:blipFill>
        <p:spPr>
          <a:xfrm>
            <a:off x="457200" y="1831747"/>
            <a:ext cx="8229600" cy="4062869"/>
          </a:xfrm>
        </p:spPr>
      </p:pic>
    </p:spTree>
    <p:extLst>
      <p:ext uri="{BB962C8B-B14F-4D97-AF65-F5344CB8AC3E}">
        <p14:creationId xmlns:p14="http://schemas.microsoft.com/office/powerpoint/2010/main" val="89422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con ind 2.jpg"/>
          <p:cNvPicPr>
            <a:picLocks noGrp="1" noChangeAspect="1"/>
          </p:cNvPicPr>
          <p:nvPr>
            <p:ph idx="1"/>
          </p:nvPr>
        </p:nvPicPr>
        <p:blipFill>
          <a:blip r:embed="rId2" cstate="print"/>
          <a:stretch>
            <a:fillRect/>
          </a:stretch>
        </p:blipFill>
        <p:spPr>
          <a:xfrm>
            <a:off x="457200" y="1840964"/>
            <a:ext cx="8229600" cy="4044435"/>
          </a:xfrm>
        </p:spPr>
      </p:pic>
    </p:spTree>
    <p:extLst>
      <p:ext uri="{BB962C8B-B14F-4D97-AF65-F5344CB8AC3E}">
        <p14:creationId xmlns:p14="http://schemas.microsoft.com/office/powerpoint/2010/main" val="2049750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Cursos</a:t>
            </a:r>
            <a:endParaRPr lang="es-MX" dirty="0"/>
          </a:p>
        </p:txBody>
      </p:sp>
      <p:pic>
        <p:nvPicPr>
          <p:cNvPr id="4" name="3 Marcador de contenido" descr="Sin título.jpg"/>
          <p:cNvPicPr>
            <a:picLocks noGrp="1" noChangeAspect="1"/>
          </p:cNvPicPr>
          <p:nvPr>
            <p:ph idx="1"/>
          </p:nvPr>
        </p:nvPicPr>
        <p:blipFill>
          <a:blip r:embed="rId2" cstate="print"/>
          <a:stretch>
            <a:fillRect/>
          </a:stretch>
        </p:blipFill>
        <p:spPr>
          <a:xfrm>
            <a:off x="1031258" y="1600200"/>
            <a:ext cx="7081484" cy="4525963"/>
          </a:xfrm>
        </p:spPr>
      </p:pic>
    </p:spTree>
    <p:extLst>
      <p:ext uri="{BB962C8B-B14F-4D97-AF65-F5344CB8AC3E}">
        <p14:creationId xmlns:p14="http://schemas.microsoft.com/office/powerpoint/2010/main" val="569888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130425"/>
            <a:ext cx="9144000" cy="1470025"/>
          </a:xfrm>
        </p:spPr>
        <p:txBody>
          <a:bodyPr>
            <a:noAutofit/>
          </a:bodyPr>
          <a:lstStyle/>
          <a:p>
            <a:r>
              <a:rPr lang="es-MX" sz="6000" dirty="0" smtClean="0"/>
              <a:t>Comunicación Institucional</a:t>
            </a:r>
            <a:endParaRPr lang="es-MX" sz="6000" dirty="0"/>
          </a:p>
        </p:txBody>
      </p:sp>
      <p:sp>
        <p:nvSpPr>
          <p:cNvPr id="5" name="Subtitle 4"/>
          <p:cNvSpPr>
            <a:spLocks noGrp="1"/>
          </p:cNvSpPr>
          <p:nvPr>
            <p:ph type="subTitle" idx="1"/>
          </p:nvPr>
        </p:nvSpPr>
        <p:spPr>
          <a:xfrm>
            <a:off x="467544" y="3886200"/>
            <a:ext cx="8136904" cy="1752600"/>
          </a:xfrm>
        </p:spPr>
        <p:txBody>
          <a:bodyPr/>
          <a:lstStyle/>
          <a:p>
            <a:r>
              <a:rPr lang="es-MX" dirty="0" smtClean="0"/>
              <a:t>(Aceptación, Credibilidad y Confianza)</a:t>
            </a:r>
            <a:endParaRPr lang="es-MX" dirty="0"/>
          </a:p>
        </p:txBody>
      </p:sp>
    </p:spTree>
    <p:extLst>
      <p:ext uri="{BB962C8B-B14F-4D97-AF65-F5344CB8AC3E}">
        <p14:creationId xmlns:p14="http://schemas.microsoft.com/office/powerpoint/2010/main" val="1810537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0255353_10152061874046179_7743122277689277219_n.jpg"/>
          <p:cNvPicPr>
            <a:picLocks noChangeAspect="1"/>
          </p:cNvPicPr>
          <p:nvPr/>
        </p:nvPicPr>
        <p:blipFill>
          <a:blip r:embed="rId2" cstate="print"/>
          <a:stretch>
            <a:fillRect/>
          </a:stretch>
        </p:blipFill>
        <p:spPr>
          <a:xfrm>
            <a:off x="107504" y="44624"/>
            <a:ext cx="4401616" cy="4401616"/>
          </a:xfrm>
          <a:prstGeom prst="rect">
            <a:avLst/>
          </a:prstGeom>
        </p:spPr>
      </p:pic>
      <p:pic>
        <p:nvPicPr>
          <p:cNvPr id="5" name="4 Imagen" descr="10416639_10152083815706179_6075723981860646971_n.jpg"/>
          <p:cNvPicPr>
            <a:picLocks noChangeAspect="1"/>
          </p:cNvPicPr>
          <p:nvPr/>
        </p:nvPicPr>
        <p:blipFill>
          <a:blip r:embed="rId3" cstate="print"/>
          <a:stretch>
            <a:fillRect/>
          </a:stretch>
        </p:blipFill>
        <p:spPr>
          <a:xfrm>
            <a:off x="4641304" y="2418184"/>
            <a:ext cx="4323184" cy="4323184"/>
          </a:xfrm>
          <a:prstGeom prst="rect">
            <a:avLst/>
          </a:prstGeom>
        </p:spPr>
      </p:pic>
    </p:spTree>
    <p:extLst>
      <p:ext uri="{BB962C8B-B14F-4D97-AF65-F5344CB8AC3E}">
        <p14:creationId xmlns:p14="http://schemas.microsoft.com/office/powerpoint/2010/main" val="206677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Sin título.jpg"/>
          <p:cNvPicPr>
            <a:picLocks noChangeAspect="1"/>
          </p:cNvPicPr>
          <p:nvPr/>
        </p:nvPicPr>
        <p:blipFill>
          <a:blip r:embed="rId2" cstate="print"/>
          <a:stretch>
            <a:fillRect/>
          </a:stretch>
        </p:blipFill>
        <p:spPr>
          <a:xfrm>
            <a:off x="3563888" y="3933056"/>
            <a:ext cx="5466453" cy="2770262"/>
          </a:xfrm>
          <a:prstGeom prst="rect">
            <a:avLst/>
          </a:prstGeom>
        </p:spPr>
      </p:pic>
      <p:pic>
        <p:nvPicPr>
          <p:cNvPr id="6" name="5 Imagen" descr="10308055_1458522821056556_2820783233593549119_n.jpg"/>
          <p:cNvPicPr>
            <a:picLocks noChangeAspect="1"/>
          </p:cNvPicPr>
          <p:nvPr/>
        </p:nvPicPr>
        <p:blipFill>
          <a:blip r:embed="rId3" cstate="print"/>
          <a:stretch>
            <a:fillRect/>
          </a:stretch>
        </p:blipFill>
        <p:spPr>
          <a:xfrm>
            <a:off x="323528" y="476672"/>
            <a:ext cx="6858000" cy="3276600"/>
          </a:xfrm>
          <a:prstGeom prst="rect">
            <a:avLst/>
          </a:prstGeom>
        </p:spPr>
      </p:pic>
    </p:spTree>
    <p:extLst>
      <p:ext uri="{BB962C8B-B14F-4D97-AF65-F5344CB8AC3E}">
        <p14:creationId xmlns:p14="http://schemas.microsoft.com/office/powerpoint/2010/main" val="3836724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Fundación Angélica Fuentes</a:t>
            </a:r>
            <a:endParaRPr lang="es-MX" dirty="0"/>
          </a:p>
        </p:txBody>
      </p:sp>
      <p:pic>
        <p:nvPicPr>
          <p:cNvPr id="4" name="3 Imagen" descr="1976919_1432372243671614_1866468754_n.jpg"/>
          <p:cNvPicPr>
            <a:picLocks noChangeAspect="1"/>
          </p:cNvPicPr>
          <p:nvPr/>
        </p:nvPicPr>
        <p:blipFill>
          <a:blip r:embed="rId2" cstate="print"/>
          <a:stretch>
            <a:fillRect/>
          </a:stretch>
        </p:blipFill>
        <p:spPr>
          <a:xfrm>
            <a:off x="4716016" y="1772816"/>
            <a:ext cx="4283968" cy="2855979"/>
          </a:xfrm>
          <a:prstGeom prst="rect">
            <a:avLst/>
          </a:prstGeom>
        </p:spPr>
      </p:pic>
      <p:pic>
        <p:nvPicPr>
          <p:cNvPr id="5" name="4 Imagen" descr="10006932_1449625148612990_4349884135772330522_n.jpg"/>
          <p:cNvPicPr>
            <a:picLocks noChangeAspect="1"/>
          </p:cNvPicPr>
          <p:nvPr/>
        </p:nvPicPr>
        <p:blipFill>
          <a:blip r:embed="rId3" cstate="print"/>
          <a:stretch>
            <a:fillRect/>
          </a:stretch>
        </p:blipFill>
        <p:spPr>
          <a:xfrm>
            <a:off x="0" y="1628800"/>
            <a:ext cx="4680520" cy="4680520"/>
          </a:xfrm>
          <a:prstGeom prst="rect">
            <a:avLst/>
          </a:prstGeom>
        </p:spPr>
      </p:pic>
    </p:spTree>
    <p:extLst>
      <p:ext uri="{BB962C8B-B14F-4D97-AF65-F5344CB8AC3E}">
        <p14:creationId xmlns:p14="http://schemas.microsoft.com/office/powerpoint/2010/main" val="34226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CONDUCTA INTERNA</a:t>
            </a:r>
            <a:endParaRPr lang="es-MX" dirty="0"/>
          </a:p>
        </p:txBody>
      </p:sp>
      <p:sp>
        <p:nvSpPr>
          <p:cNvPr id="3" name="2 Subtítulo"/>
          <p:cNvSpPr>
            <a:spLocks noGrp="1"/>
          </p:cNvSpPr>
          <p:nvPr>
            <p:ph type="subTitle" idx="1"/>
          </p:nvPr>
        </p:nvSpPr>
        <p:spPr/>
        <p:txBody>
          <a:bodyPr/>
          <a:lstStyle/>
          <a:p>
            <a:endParaRPr lang="es-MX" dirty="0"/>
          </a:p>
        </p:txBody>
      </p:sp>
    </p:spTree>
    <p:extLst>
      <p:ext uri="{BB962C8B-B14F-4D97-AF65-F5344CB8AC3E}">
        <p14:creationId xmlns:p14="http://schemas.microsoft.com/office/powerpoint/2010/main" val="2296244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0363601_10152055005856179_7919685736216161333_n.jpg"/>
          <p:cNvPicPr>
            <a:picLocks noChangeAspect="1"/>
          </p:cNvPicPr>
          <p:nvPr/>
        </p:nvPicPr>
        <p:blipFill>
          <a:blip r:embed="rId2" cstate="print"/>
          <a:stretch>
            <a:fillRect/>
          </a:stretch>
        </p:blipFill>
        <p:spPr>
          <a:xfrm>
            <a:off x="5148064" y="476672"/>
            <a:ext cx="2846503" cy="1900634"/>
          </a:xfrm>
          <a:prstGeom prst="rect">
            <a:avLst/>
          </a:prstGeom>
        </p:spPr>
      </p:pic>
      <p:pic>
        <p:nvPicPr>
          <p:cNvPr id="5" name="4 Imagen" descr="Girl Up.jpg"/>
          <p:cNvPicPr>
            <a:picLocks noChangeAspect="1"/>
          </p:cNvPicPr>
          <p:nvPr/>
        </p:nvPicPr>
        <p:blipFill>
          <a:blip r:embed="rId3" cstate="print"/>
          <a:stretch>
            <a:fillRect/>
          </a:stretch>
        </p:blipFill>
        <p:spPr>
          <a:xfrm>
            <a:off x="1970357" y="2708920"/>
            <a:ext cx="7173643" cy="4149080"/>
          </a:xfrm>
          <a:prstGeom prst="rect">
            <a:avLst/>
          </a:prstGeom>
        </p:spPr>
      </p:pic>
      <p:pic>
        <p:nvPicPr>
          <p:cNvPr id="6" name="5 Imagen" descr="angelica_fuentestellez.jpg"/>
          <p:cNvPicPr>
            <a:picLocks noChangeAspect="1"/>
          </p:cNvPicPr>
          <p:nvPr/>
        </p:nvPicPr>
        <p:blipFill>
          <a:blip r:embed="rId4" cstate="print"/>
          <a:stretch>
            <a:fillRect/>
          </a:stretch>
        </p:blipFill>
        <p:spPr>
          <a:xfrm>
            <a:off x="251520" y="548680"/>
            <a:ext cx="3934584" cy="5013176"/>
          </a:xfrm>
          <a:prstGeom prst="rect">
            <a:avLst/>
          </a:prstGeom>
        </p:spPr>
      </p:pic>
    </p:spTree>
    <p:extLst>
      <p:ext uri="{BB962C8B-B14F-4D97-AF65-F5344CB8AC3E}">
        <p14:creationId xmlns:p14="http://schemas.microsoft.com/office/powerpoint/2010/main" val="4068179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s-MX" sz="6000" dirty="0" smtClean="0"/>
              <a:t>Comunicación Comercial</a:t>
            </a:r>
            <a:endParaRPr lang="es-MX" sz="6000" dirty="0"/>
          </a:p>
        </p:txBody>
      </p:sp>
      <p:sp>
        <p:nvSpPr>
          <p:cNvPr id="5" name="Subtitle 4"/>
          <p:cNvSpPr>
            <a:spLocks noGrp="1"/>
          </p:cNvSpPr>
          <p:nvPr>
            <p:ph type="subTitle" idx="1"/>
          </p:nvPr>
        </p:nvSpPr>
        <p:spPr/>
        <p:txBody>
          <a:bodyPr/>
          <a:lstStyle/>
          <a:p>
            <a:r>
              <a:rPr lang="es-MX" dirty="0" smtClean="0"/>
              <a:t>(Lograr el consumo del producto)</a:t>
            </a:r>
            <a:endParaRPr lang="es-MX" dirty="0"/>
          </a:p>
        </p:txBody>
      </p:sp>
    </p:spTree>
    <p:extLst>
      <p:ext uri="{BB962C8B-B14F-4D97-AF65-F5344CB8AC3E}">
        <p14:creationId xmlns:p14="http://schemas.microsoft.com/office/powerpoint/2010/main" val="663028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s-MX" dirty="0" smtClean="0"/>
              <a:t>Página web</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26" y="980728"/>
            <a:ext cx="9131586" cy="4968552"/>
          </a:xfrm>
        </p:spPr>
      </p:pic>
    </p:spTree>
    <p:extLst>
      <p:ext uri="{BB962C8B-B14F-4D97-AF65-F5344CB8AC3E}">
        <p14:creationId xmlns:p14="http://schemas.microsoft.com/office/powerpoint/2010/main" val="2914306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Catálogo en línea</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52" y="1556792"/>
            <a:ext cx="8977444" cy="4464496"/>
          </a:xfrm>
        </p:spPr>
      </p:pic>
    </p:spTree>
    <p:extLst>
      <p:ext uri="{BB962C8B-B14F-4D97-AF65-F5344CB8AC3E}">
        <p14:creationId xmlns:p14="http://schemas.microsoft.com/office/powerpoint/2010/main" val="1164903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Zona Empresarios</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08" y="1488322"/>
            <a:ext cx="9396536" cy="4604974"/>
          </a:xfrm>
        </p:spPr>
      </p:pic>
    </p:spTree>
    <p:extLst>
      <p:ext uri="{BB962C8B-B14F-4D97-AF65-F5344CB8AC3E}">
        <p14:creationId xmlns:p14="http://schemas.microsoft.com/office/powerpoint/2010/main" val="1496975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1143000"/>
          </a:xfrm>
        </p:spPr>
        <p:txBody>
          <a:bodyPr/>
          <a:lstStyle/>
          <a:p>
            <a:r>
              <a:rPr lang="es-MX" dirty="0" smtClean="0"/>
              <a:t>Facebook</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980728"/>
            <a:ext cx="8424936" cy="5519210"/>
          </a:xfrm>
        </p:spPr>
      </p:pic>
    </p:spTree>
    <p:extLst>
      <p:ext uri="{BB962C8B-B14F-4D97-AF65-F5344CB8AC3E}">
        <p14:creationId xmlns:p14="http://schemas.microsoft.com/office/powerpoint/2010/main" val="823963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s-MX" dirty="0" smtClean="0"/>
              <a:t>Twitter</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710" y="1052736"/>
            <a:ext cx="8978794" cy="4824536"/>
          </a:xfrm>
        </p:spPr>
      </p:pic>
    </p:spTree>
    <p:extLst>
      <p:ext uri="{BB962C8B-B14F-4D97-AF65-F5344CB8AC3E}">
        <p14:creationId xmlns:p14="http://schemas.microsoft.com/office/powerpoint/2010/main" val="1206125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s-MX" dirty="0" err="1" smtClean="0"/>
              <a:t>Youtube</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2" y="1268760"/>
            <a:ext cx="9177860" cy="4536504"/>
          </a:xfrm>
        </p:spPr>
      </p:pic>
    </p:spTree>
    <p:extLst>
      <p:ext uri="{BB962C8B-B14F-4D97-AF65-F5344CB8AC3E}">
        <p14:creationId xmlns:p14="http://schemas.microsoft.com/office/powerpoint/2010/main" val="1733820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121"/>
            <a:ext cx="8229600" cy="1143000"/>
          </a:xfrm>
        </p:spPr>
        <p:txBody>
          <a:bodyPr/>
          <a:lstStyle/>
          <a:p>
            <a:r>
              <a:rPr lang="es-MX" dirty="0" err="1" smtClean="0"/>
              <a:t>Instagram</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720" y="1124744"/>
            <a:ext cx="8419752" cy="5184576"/>
          </a:xfrm>
        </p:spPr>
      </p:pic>
    </p:spTree>
    <p:extLst>
      <p:ext uri="{BB962C8B-B14F-4D97-AF65-F5344CB8AC3E}">
        <p14:creationId xmlns:p14="http://schemas.microsoft.com/office/powerpoint/2010/main" val="3680519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Spot de TV</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274" y="1340768"/>
            <a:ext cx="4418750" cy="230425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199" y="3852550"/>
            <a:ext cx="5033265" cy="2615631"/>
          </a:xfrm>
          <a:prstGeom prst="rect">
            <a:avLst/>
          </a:prstGeom>
        </p:spPr>
      </p:pic>
    </p:spTree>
    <p:extLst>
      <p:ext uri="{BB962C8B-B14F-4D97-AF65-F5344CB8AC3E}">
        <p14:creationId xmlns:p14="http://schemas.microsoft.com/office/powerpoint/2010/main" val="397094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E</a:t>
            </a:r>
            <a:r>
              <a:rPr lang="es-MX" dirty="0" smtClean="0"/>
              <a:t>mpoderamiento</a:t>
            </a:r>
            <a:endParaRPr lang="es-MX"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772816"/>
            <a:ext cx="3168353" cy="3433490"/>
          </a:xfr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772816"/>
            <a:ext cx="4219574" cy="3384376"/>
          </a:xfrm>
          <a:prstGeom prst="rect">
            <a:avLst/>
          </a:prstGeom>
        </p:spPr>
      </p:pic>
    </p:spTree>
    <p:extLst>
      <p:ext uri="{BB962C8B-B14F-4D97-AF65-F5344CB8AC3E}">
        <p14:creationId xmlns:p14="http://schemas.microsoft.com/office/powerpoint/2010/main" val="29557249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Impresos</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772816"/>
            <a:ext cx="7200800" cy="4493299"/>
          </a:xfrm>
        </p:spPr>
      </p:pic>
    </p:spTree>
    <p:extLst>
      <p:ext uri="{BB962C8B-B14F-4D97-AF65-F5344CB8AC3E}">
        <p14:creationId xmlns:p14="http://schemas.microsoft.com/office/powerpoint/2010/main" val="1585598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Comunicación Interna</a:t>
            </a:r>
            <a:endParaRPr lang="es-MX" dirty="0"/>
          </a:p>
        </p:txBody>
      </p:sp>
      <p:sp>
        <p:nvSpPr>
          <p:cNvPr id="3" name="Content Placeholder 2"/>
          <p:cNvSpPr>
            <a:spLocks noGrp="1"/>
          </p:cNvSpPr>
          <p:nvPr>
            <p:ph idx="1"/>
          </p:nvPr>
        </p:nvSpPr>
        <p:spPr/>
        <p:txBody>
          <a:bodyPr>
            <a:normAutofit fontScale="77500" lnSpcReduction="20000"/>
          </a:bodyPr>
          <a:lstStyle/>
          <a:p>
            <a:r>
              <a:rPr lang="es-MX" dirty="0"/>
              <a:t>Dentro de la empresa conocida con razón social </a:t>
            </a:r>
            <a:r>
              <a:rPr lang="es-MX" dirty="0" err="1"/>
              <a:t>Angelissima</a:t>
            </a:r>
            <a:r>
              <a:rPr lang="es-MX" dirty="0"/>
              <a:t>, se encuentra su área de comunicación interna</a:t>
            </a:r>
            <a:r>
              <a:rPr lang="es-MX" dirty="0" smtClean="0"/>
              <a:t>.</a:t>
            </a:r>
          </a:p>
          <a:p>
            <a:endParaRPr lang="es-MX" dirty="0"/>
          </a:p>
          <a:p>
            <a:r>
              <a:rPr lang="es-MX" dirty="0"/>
              <a:t>Dentro del área de comunicación interna se manejan todos y cada uno de los mensajes que se emiten de carácter formal e informal para los empleados, directivos y demás personal que elabora en la empresa</a:t>
            </a:r>
            <a:r>
              <a:rPr lang="es-MX" dirty="0" smtClean="0"/>
              <a:t>.</a:t>
            </a:r>
          </a:p>
          <a:p>
            <a:endParaRPr lang="es-MX" dirty="0"/>
          </a:p>
          <a:p>
            <a:r>
              <a:rPr lang="es-MX" dirty="0"/>
              <a:t>Algunos de los medios utilizados por el área de comunicación interna de </a:t>
            </a:r>
            <a:r>
              <a:rPr lang="es-MX" dirty="0" err="1"/>
              <a:t>Angelissima</a:t>
            </a:r>
            <a:r>
              <a:rPr lang="es-MX" dirty="0"/>
              <a:t> son los boletines en forma de correo electrónico y un tablón de mensajes en la entrada de cada una de las oficinas en donde se atienden a los asociados de ventas y a los próximos asociados</a:t>
            </a:r>
            <a:r>
              <a:rPr lang="es-MX" dirty="0" smtClean="0"/>
              <a:t>.</a:t>
            </a:r>
            <a:endParaRPr lang="es-MX" dirty="0"/>
          </a:p>
        </p:txBody>
      </p:sp>
    </p:spTree>
    <p:extLst>
      <p:ext uri="{BB962C8B-B14F-4D97-AF65-F5344CB8AC3E}">
        <p14:creationId xmlns:p14="http://schemas.microsoft.com/office/powerpoint/2010/main" val="4232557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525963"/>
          </a:xfrm>
        </p:spPr>
        <p:txBody>
          <a:bodyPr>
            <a:normAutofit fontScale="77500" lnSpcReduction="20000"/>
          </a:bodyPr>
          <a:lstStyle/>
          <a:p>
            <a:r>
              <a:rPr lang="es-MX" dirty="0"/>
              <a:t>Como información relevante que se utiliza en estos medios es la notificación de cambios en alguna fecha, tanto de juntas como de alguna reunión o presentación de algún nuevo producto.</a:t>
            </a:r>
          </a:p>
          <a:p>
            <a:r>
              <a:rPr lang="es-MX" dirty="0"/>
              <a:t>En cuestión del tablón de anuncios se colocan frases de motivación, apoyo, etc. También se coloca información al respecto de cómo van las ventas que se contabilizan de manera bimestral. En el tablón se colocan circulares, actas de diversos tipos y mensajes de la alta administración hacía los empleados y los socios.</a:t>
            </a:r>
          </a:p>
          <a:p>
            <a:r>
              <a:rPr lang="es-MX" dirty="0"/>
              <a:t>El resto de comunicados se entregan vía correo electrónico o en formato impreso directamente a la persona que va el comunicado.</a:t>
            </a:r>
          </a:p>
          <a:p>
            <a:endParaRPr lang="es-MX" dirty="0"/>
          </a:p>
        </p:txBody>
      </p:sp>
    </p:spTree>
    <p:extLst>
      <p:ext uri="{BB962C8B-B14F-4D97-AF65-F5344CB8AC3E}">
        <p14:creationId xmlns:p14="http://schemas.microsoft.com/office/powerpoint/2010/main" val="4095129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Oportunidades </a:t>
            </a:r>
            <a:r>
              <a:rPr lang="es-MX" dirty="0" err="1"/>
              <a:t>A</a:t>
            </a:r>
            <a:r>
              <a:rPr lang="es-MX" dirty="0" err="1" smtClean="0"/>
              <a:t>ngelissima</a:t>
            </a:r>
            <a:r>
              <a:rPr lang="es-MX" dirty="0" smtClean="0"/>
              <a:t>.</a:t>
            </a:r>
            <a:endParaRPr lang="es-MX" dirty="0"/>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6849" y="2132856"/>
            <a:ext cx="6571535" cy="3650189"/>
          </a:xfrm>
        </p:spPr>
      </p:pic>
    </p:spTree>
    <p:extLst>
      <p:ext uri="{BB962C8B-B14F-4D97-AF65-F5344CB8AC3E}">
        <p14:creationId xmlns:p14="http://schemas.microsoft.com/office/powerpoint/2010/main" val="3678302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E</a:t>
            </a:r>
            <a:r>
              <a:rPr lang="es-MX" dirty="0" smtClean="0"/>
              <a:t>mpleado = factor estratégico</a:t>
            </a:r>
            <a:endParaRPr lang="es-MX"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p:spPr>
      </p:pic>
    </p:spTree>
    <p:extLst>
      <p:ext uri="{BB962C8B-B14F-4D97-AF65-F5344CB8AC3E}">
        <p14:creationId xmlns:p14="http://schemas.microsoft.com/office/powerpoint/2010/main" val="3082341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MX" sz="6000" b="1" dirty="0" smtClean="0"/>
              <a:t>Conducta Comercial</a:t>
            </a:r>
            <a:endParaRPr lang="es-MX" sz="6000" b="1" dirty="0"/>
          </a:p>
        </p:txBody>
      </p:sp>
      <p:sp>
        <p:nvSpPr>
          <p:cNvPr id="3" name="Subtitle 2"/>
          <p:cNvSpPr>
            <a:spLocks noGrp="1"/>
          </p:cNvSpPr>
          <p:nvPr>
            <p:ph type="subTitle" idx="1"/>
          </p:nvPr>
        </p:nvSpPr>
        <p:spPr/>
        <p:txBody>
          <a:bodyPr/>
          <a:lstStyle/>
          <a:p>
            <a:r>
              <a:rPr lang="es-MX" dirty="0" smtClean="0"/>
              <a:t>(Qué vende y cómo lo vende)</a:t>
            </a:r>
            <a:endParaRPr lang="es-MX" dirty="0"/>
          </a:p>
        </p:txBody>
      </p:sp>
    </p:spTree>
    <p:extLst>
      <p:ext uri="{BB962C8B-B14F-4D97-AF65-F5344CB8AC3E}">
        <p14:creationId xmlns:p14="http://schemas.microsoft.com/office/powerpoint/2010/main" val="1222127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Cosmética</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268760"/>
            <a:ext cx="5706524" cy="231576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4293096"/>
            <a:ext cx="3456384" cy="15932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3861048"/>
            <a:ext cx="4570865" cy="2157958"/>
          </a:xfrm>
          <a:prstGeom prst="rect">
            <a:avLst/>
          </a:prstGeom>
        </p:spPr>
      </p:pic>
    </p:spTree>
    <p:extLst>
      <p:ext uri="{BB962C8B-B14F-4D97-AF65-F5344CB8AC3E}">
        <p14:creationId xmlns:p14="http://schemas.microsoft.com/office/powerpoint/2010/main" val="1957954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Línea Facial</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6" y="1988840"/>
            <a:ext cx="9001170" cy="3384376"/>
          </a:xfrm>
        </p:spPr>
      </p:pic>
    </p:spTree>
    <p:extLst>
      <p:ext uri="{BB962C8B-B14F-4D97-AF65-F5344CB8AC3E}">
        <p14:creationId xmlns:p14="http://schemas.microsoft.com/office/powerpoint/2010/main" val="296801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319</Words>
  <Application>Microsoft Office PowerPoint</Application>
  <PresentationFormat>On-screen Show (4:3)</PresentationFormat>
  <Paragraphs>50</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CONDUCTA</vt:lpstr>
      <vt:lpstr>CONDUCTA INTERNA</vt:lpstr>
      <vt:lpstr>Empoderamiento</vt:lpstr>
      <vt:lpstr>Oportunidades Angelissima.</vt:lpstr>
      <vt:lpstr>Empleado = factor estratégico</vt:lpstr>
      <vt:lpstr>Conducta Comercial</vt:lpstr>
      <vt:lpstr>Cosmética</vt:lpstr>
      <vt:lpstr>Línea Facial</vt:lpstr>
      <vt:lpstr>Perfumes</vt:lpstr>
      <vt:lpstr>Línea Corporal</vt:lpstr>
      <vt:lpstr>Línea Capilar</vt:lpstr>
      <vt:lpstr>Cuidado Personal</vt:lpstr>
      <vt:lpstr>Tintes y accesorios</vt:lpstr>
      <vt:lpstr>Cómo lo vende</vt:lpstr>
      <vt:lpstr>Conducta Institucional</vt:lpstr>
      <vt:lpstr>Foros </vt:lpstr>
      <vt:lpstr>Talleres</vt:lpstr>
      <vt:lpstr>Patrocinios y Donativos</vt:lpstr>
      <vt:lpstr>COMUNICACIÓN</vt:lpstr>
      <vt:lpstr>Comunicación Industrial</vt:lpstr>
      <vt:lpstr>PowerPoint Presentation</vt:lpstr>
      <vt:lpstr>OMNILIFE</vt:lpstr>
      <vt:lpstr>PowerPoint Presentation</vt:lpstr>
      <vt:lpstr>Cursos</vt:lpstr>
      <vt:lpstr>Comunicación Institucional</vt:lpstr>
      <vt:lpstr>PowerPoint Presentation</vt:lpstr>
      <vt:lpstr>PowerPoint Presentation</vt:lpstr>
      <vt:lpstr>Fundación Angélica Fuentes</vt:lpstr>
      <vt:lpstr>PowerPoint Presentation</vt:lpstr>
      <vt:lpstr>Comunicación Comercial</vt:lpstr>
      <vt:lpstr>Página web</vt:lpstr>
      <vt:lpstr>Catálogo en línea</vt:lpstr>
      <vt:lpstr>Zona Empresarios</vt:lpstr>
      <vt:lpstr>Facebook</vt:lpstr>
      <vt:lpstr>Twitter</vt:lpstr>
      <vt:lpstr>Youtube</vt:lpstr>
      <vt:lpstr>Instagram</vt:lpstr>
      <vt:lpstr>Spot de TV</vt:lpstr>
      <vt:lpstr>Impresos</vt:lpstr>
      <vt:lpstr>Comunicación Interna</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Conducta Comercial</dc:title>
  <dc:creator>Christian Alexis</dc:creator>
  <cp:lastModifiedBy>Christian Alexis</cp:lastModifiedBy>
  <cp:revision>11</cp:revision>
  <dcterms:created xsi:type="dcterms:W3CDTF">2014-06-09T00:26:02Z</dcterms:created>
  <dcterms:modified xsi:type="dcterms:W3CDTF">2014-06-12T02:11:03Z</dcterms:modified>
</cp:coreProperties>
</file>