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_rels/presentation.xml.rels" ContentType="application/vnd.openxmlformats-package.relationships+xml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28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5.png" ContentType="image/png"/>
  <Override PartName="/ppt/media/image20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MX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s-MX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MX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MX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825D1F1-1524-46AF-B123-7D68E4821839}" type="slidenum">
              <a:rPr b="0" lang="es-MX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s-MX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EC1F830-B3EE-477B-944E-EE8A2E5AF56D}" type="slidenum">
              <a:rPr b="0" lang="es-MX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1FA2814-3172-419B-A895-F0FD286091B8}" type="datetime">
              <a:rPr b="0" lang="es-MX" sz="1200" spc="-1" strike="noStrike">
                <a:solidFill>
                  <a:srgbClr val="ece9c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13/10/16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ECC35EB-880D-466A-B59A-556384235AB4}" type="slidenum">
              <a:rPr b="0" lang="es-MX" sz="1200" spc="-1" strike="noStrike">
                <a:solidFill>
                  <a:srgbClr val="ece9c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&lt;número&gt;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CustomShape 5"/>
          <p:cNvSpPr/>
          <p:nvPr/>
        </p:nvSpPr>
        <p:spPr>
          <a:xfrm>
            <a:off x="4173480" y="2887560"/>
            <a:ext cx="866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5400" spc="-1" strike="noStrike">
                <a:solidFill>
                  <a:srgbClr val="e1dca5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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Line 6"/>
          <p:cNvSpPr/>
          <p:nvPr/>
        </p:nvSpPr>
        <p:spPr>
          <a:xfrm flipH="1" flipV="1">
            <a:off x="1193760" y="3431520"/>
            <a:ext cx="3119760" cy="144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Line 7"/>
          <p:cNvSpPr/>
          <p:nvPr/>
        </p:nvSpPr>
        <p:spPr>
          <a:xfrm flipH="1" flipV="1">
            <a:off x="4853160" y="3429000"/>
            <a:ext cx="3119760" cy="1440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1183320" y="1387800"/>
            <a:ext cx="6777000" cy="173160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MX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Haga clic para modificar el estilo de título del patrón</a:t>
            </a:r>
            <a:endParaRPr b="0" lang="es-MX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 esquema del texto</a:t>
            </a:r>
            <a:endParaRPr b="0" lang="es-MX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 del esquema</a:t>
            </a:r>
            <a:endParaRPr b="0" lang="es-MX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 del esquema</a:t>
            </a:r>
            <a:endParaRPr b="0" lang="es-MX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 del esquema</a:t>
            </a:r>
            <a:endParaRPr b="0" lang="es-MX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 del esquema</a:t>
            </a:r>
            <a:endParaRPr b="0" lang="es-MX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Sexto nivel del esquema</a:t>
            </a:r>
            <a:endParaRPr b="0" lang="es-MX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Séptimo nivel del esquema</a:t>
            </a:r>
            <a:endParaRPr b="0" lang="es-MX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 esquema del texto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 del esquema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 del esquema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 del esquema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 del esquema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Sexto nivel del esquema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36576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Séptimo nivel del esquemaHaga clic para modificar el estilo de texto del patrón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77724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"/>
            </a:pPr>
            <a:r>
              <a:rPr b="0" lang="es-MX" sz="2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14300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508760" indent="-31968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1828800" indent="-31968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F48C60D-91F5-47A3-BEEB-6EF574533FFB}" type="datetime">
              <a:rPr b="0" lang="es-MX" sz="1200" spc="-1" strike="noStrike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13/10/16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403176E-DC5A-4913-8966-C7B877FD46EB}" type="slidenum">
              <a:rPr b="0" lang="es-MX" sz="1200" spc="-1" strike="noStrike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&lt;número&gt;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MX" sz="5400" spc="-1" strike="noStrike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Haga clic para modificar el estilo de título del patrón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4152240" y="1392120"/>
            <a:ext cx="866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5400" spc="-1" strike="noStrike">
                <a:solidFill>
                  <a:srgbClr val="dba455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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Line 8"/>
          <p:cNvSpPr/>
          <p:nvPr/>
        </p:nvSpPr>
        <p:spPr>
          <a:xfrm flipH="1" flipV="1">
            <a:off x="1172520" y="1936080"/>
            <a:ext cx="3119760" cy="18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Line 9"/>
          <p:cNvSpPr/>
          <p:nvPr/>
        </p:nvSpPr>
        <p:spPr>
          <a:xfrm flipH="1" flipV="1">
            <a:off x="4831920" y="1933200"/>
            <a:ext cx="3119760" cy="14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2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98C8F8F-DFED-453B-BF02-80F645195799}" type="datetime">
              <a:rPr b="0" lang="es-MX" sz="1200" spc="-1" strike="noStrike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13/10/16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27893BB-CBA6-45CC-904A-833C36CDCCC1}" type="slidenum">
              <a:rPr b="0" lang="es-MX" sz="1200" spc="-1" strike="noStrike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&lt;número&gt;</a:t>
            </a:fld>
            <a:endParaRPr b="0" lang="es-MX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del texto de título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 esquema del texto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nivel del esquema</a:t>
            </a:r>
            <a:endParaRPr b="0" lang="es-MX" sz="20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Tercer nivel del esquema</a:t>
            </a:r>
            <a:endParaRPr b="0" lang="es-MX" sz="18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Cuarto nivel del esquema</a:t>
            </a:r>
            <a:endParaRPr b="0" lang="es-MX" sz="16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nivel del esquema</a:t>
            </a:r>
            <a:endParaRPr b="0" lang="es-MX" sz="20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Sexto nivel del esquema</a:t>
            </a:r>
            <a:endParaRPr b="0" lang="es-MX" sz="20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Séptimo nivel del esquema</a:t>
            </a:r>
            <a:endParaRPr b="0" lang="es-MX" sz="20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0" y="2160"/>
            <a:ext cx="4355640" cy="6855480"/>
          </a:xfrm>
          <a:prstGeom prst="rect">
            <a:avLst/>
          </a:prstGeom>
          <a:ln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2"/>
          <a:stretch/>
        </p:blipFill>
        <p:spPr>
          <a:xfrm>
            <a:off x="4356000" y="2160"/>
            <a:ext cx="4787640" cy="685548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0" y="2160"/>
            <a:ext cx="4355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MX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REINO PLANTAE Y FUNGI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 organismos pluricelulares. Sus células tienen una pared celular de celulosa.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pueden desplazarse por sí mismas, por eso se dice que son inmóviles.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células contienen un pigmento denominado clorofila, que es responsable del color distintivo de la mayor parte de las plantas. La clorofila capta la energía luminosa que proviene del sol y ésta es usada para la realización de un mecanismo llamado fotosíntesis.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 seres autótrofos, es decir, pueden producir su propio alimento a partir de la materia inorgánica. Existen muy pocas plantas que son heterótrofas, en estos casos han perdido sus pigmentos y dependen de otros organismos para nutrirse.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MX" sz="5400" spc="-1" strike="noStrike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Reino plantae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6576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 reino es muy diverso pues abarca las conocidas setas, las levaduras y los mohos, entre otros. Algunos hongos son muy grandes pero otros son tan pequeños que sólo pueden verse bajo la lente de un microscopio</a:t>
            </a:r>
            <a:r>
              <a:rPr b="0" lang="es-MX" sz="1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36576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células poseen pared celular al igual que la de las plantas, pero en vez de ser de celulosa, es de quitina.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36576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Aunque pueden encontrarse en todo tipo de hábitats, proliferan con más éxito en los húmedos y acuáticos.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36576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Como los animales, son seres heterótrofos que necesitan alimentarse de materia orgánica elaborada por otros organismos. Son incapaces de realizar el proceso de fotosíntesis.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MX" sz="5400" spc="-1" strike="noStrike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Reino Fungi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4080" y="2421000"/>
            <a:ext cx="2898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Bryophyta sensu stricto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129600" y="188640"/>
            <a:ext cx="2779560" cy="208800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3564000" y="2426760"/>
            <a:ext cx="1697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Chlorophyta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3041640" y="188640"/>
            <a:ext cx="2610000" cy="208800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6179040" y="2426760"/>
            <a:ext cx="2488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Pteridium aquilinum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4" descr=""/>
          <p:cNvPicPr/>
          <p:nvPr/>
        </p:nvPicPr>
        <p:blipFill>
          <a:blip r:embed="rId3"/>
          <a:stretch/>
        </p:blipFill>
        <p:spPr>
          <a:xfrm>
            <a:off x="5765400" y="188640"/>
            <a:ext cx="2708640" cy="2054880"/>
          </a:xfrm>
          <a:prstGeom prst="rect">
            <a:avLst/>
          </a:prstGeom>
          <a:ln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370080" y="5949360"/>
            <a:ext cx="1534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Pinus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5" descr=""/>
          <p:cNvPicPr/>
          <p:nvPr/>
        </p:nvPicPr>
        <p:blipFill>
          <a:blip r:embed="rId4"/>
          <a:stretch/>
        </p:blipFill>
        <p:spPr>
          <a:xfrm>
            <a:off x="370080" y="3309120"/>
            <a:ext cx="1527480" cy="2003400"/>
          </a:xfrm>
          <a:prstGeom prst="rect">
            <a:avLst/>
          </a:prstGeom>
          <a:ln>
            <a:noFill/>
          </a:ln>
        </p:spPr>
      </p:pic>
      <p:sp>
        <p:nvSpPr>
          <p:cNvPr id="147" name="CustomShape 5"/>
          <p:cNvSpPr/>
          <p:nvPr/>
        </p:nvSpPr>
        <p:spPr>
          <a:xfrm>
            <a:off x="3726720" y="5936040"/>
            <a:ext cx="1680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Cycadophyta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6" descr=""/>
          <p:cNvPicPr/>
          <p:nvPr/>
        </p:nvPicPr>
        <p:blipFill>
          <a:blip r:embed="rId5"/>
          <a:stretch/>
        </p:blipFill>
        <p:spPr>
          <a:xfrm>
            <a:off x="3041640" y="3309120"/>
            <a:ext cx="2610000" cy="230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95640" y="2862360"/>
            <a:ext cx="1704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Pinophyta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382320" y="96840"/>
            <a:ext cx="2495880" cy="2736000"/>
          </a:xfrm>
          <a:prstGeom prst="rect">
            <a:avLst/>
          </a:prstGeom>
          <a:ln>
            <a:noFill/>
          </a:ln>
        </p:spPr>
      </p:pic>
      <p:pic>
        <p:nvPicPr>
          <p:cNvPr id="151" name="Picture 3" descr=""/>
          <p:cNvPicPr/>
          <p:nvPr/>
        </p:nvPicPr>
        <p:blipFill>
          <a:blip r:embed="rId2"/>
          <a:stretch/>
        </p:blipFill>
        <p:spPr>
          <a:xfrm>
            <a:off x="3252240" y="96840"/>
            <a:ext cx="2759760" cy="273600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3868560" y="2925360"/>
            <a:ext cx="1526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Gnetophyta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958440" y="2926440"/>
            <a:ext cx="1869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Magnoliophyta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4" descr=""/>
          <p:cNvPicPr/>
          <p:nvPr/>
        </p:nvPicPr>
        <p:blipFill>
          <a:blip r:embed="rId3"/>
          <a:stretch/>
        </p:blipFill>
        <p:spPr>
          <a:xfrm>
            <a:off x="6242760" y="96840"/>
            <a:ext cx="2468520" cy="2736000"/>
          </a:xfrm>
          <a:prstGeom prst="rect">
            <a:avLst/>
          </a:prstGeom>
          <a:ln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605520" y="6237360"/>
            <a:ext cx="1629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Gingkophyta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5" descr=""/>
          <p:cNvPicPr/>
          <p:nvPr/>
        </p:nvPicPr>
        <p:blipFill>
          <a:blip r:embed="rId4"/>
          <a:stretch/>
        </p:blipFill>
        <p:spPr>
          <a:xfrm>
            <a:off x="382320" y="3743640"/>
            <a:ext cx="2495880" cy="2244600"/>
          </a:xfrm>
          <a:prstGeom prst="rect">
            <a:avLst/>
          </a:prstGeom>
          <a:ln>
            <a:noFill/>
          </a:ln>
        </p:spPr>
      </p:pic>
      <p:sp>
        <p:nvSpPr>
          <p:cNvPr id="157" name="CustomShape 5"/>
          <p:cNvSpPr/>
          <p:nvPr/>
        </p:nvSpPr>
        <p:spPr>
          <a:xfrm>
            <a:off x="3628800" y="6237360"/>
            <a:ext cx="2805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Pteridospermatophyta.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6" descr=""/>
          <p:cNvPicPr/>
          <p:nvPr/>
        </p:nvPicPr>
        <p:blipFill>
          <a:blip r:embed="rId5"/>
          <a:stretch/>
        </p:blipFill>
        <p:spPr>
          <a:xfrm>
            <a:off x="3679560" y="3750120"/>
            <a:ext cx="1904760" cy="223812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07640" y="0"/>
            <a:ext cx="9036000" cy="674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marL="365760" indent="-365400">
              <a:lnSpc>
                <a:spcPct val="100000"/>
              </a:lnSpc>
              <a:buClr>
                <a:srgbClr val="873624"/>
              </a:buClr>
              <a:buFont typeface="Wingdings" charset="2"/>
              <a:buChar char=""/>
            </a:pPr>
            <a:r>
              <a:rPr b="0" lang="es-MX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Lactarius deliciosus</a:t>
            </a: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s-MX" sz="2400" spc="-1" strike="noStrike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245160" y="188640"/>
            <a:ext cx="2742120" cy="19440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3311640" y="2337120"/>
            <a:ext cx="2108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Russula brevipes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Picture 3" descr=""/>
          <p:cNvPicPr/>
          <p:nvPr/>
        </p:nvPicPr>
        <p:blipFill>
          <a:blip r:embed="rId2"/>
          <a:stretch/>
        </p:blipFill>
        <p:spPr>
          <a:xfrm>
            <a:off x="3227760" y="250920"/>
            <a:ext cx="2592000" cy="192600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6054120" y="2337120"/>
            <a:ext cx="2484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agaricus campestris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4" descr=""/>
          <p:cNvPicPr/>
          <p:nvPr/>
        </p:nvPicPr>
        <p:blipFill>
          <a:blip r:embed="rId3"/>
          <a:stretch/>
        </p:blipFill>
        <p:spPr>
          <a:xfrm>
            <a:off x="6012000" y="256680"/>
            <a:ext cx="2952000" cy="180756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291600" y="6052680"/>
            <a:ext cx="255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russula cyanoxantha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Picture 5" descr=""/>
          <p:cNvPicPr/>
          <p:nvPr/>
        </p:nvPicPr>
        <p:blipFill>
          <a:blip r:embed="rId4"/>
          <a:stretch/>
        </p:blipFill>
        <p:spPr>
          <a:xfrm>
            <a:off x="148320" y="3584160"/>
            <a:ext cx="2839320" cy="1887480"/>
          </a:xfrm>
          <a:prstGeom prst="rect">
            <a:avLst/>
          </a:prstGeom>
          <a:ln>
            <a:noFill/>
          </a:ln>
        </p:spPr>
      </p:pic>
      <p:sp>
        <p:nvSpPr>
          <p:cNvPr id="167" name="CustomShape 5"/>
          <p:cNvSpPr/>
          <p:nvPr/>
        </p:nvSpPr>
        <p:spPr>
          <a:xfrm>
            <a:off x="3495240" y="6052680"/>
            <a:ext cx="2119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russula nigricans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Picture 6" descr=""/>
          <p:cNvPicPr/>
          <p:nvPr/>
        </p:nvPicPr>
        <p:blipFill>
          <a:blip r:embed="rId5"/>
          <a:stretch/>
        </p:blipFill>
        <p:spPr>
          <a:xfrm>
            <a:off x="3357720" y="3579120"/>
            <a:ext cx="2841840" cy="18914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34000" y="2421000"/>
            <a:ext cx="2601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Hygrocybe psittacina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335520" y="404640"/>
            <a:ext cx="2724840" cy="180828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6140160" y="3266280"/>
            <a:ext cx="2706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Flammulina velutipes.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Picture 3" descr=""/>
          <p:cNvPicPr/>
          <p:nvPr/>
        </p:nvPicPr>
        <p:blipFill>
          <a:blip r:embed="rId2"/>
          <a:stretch/>
        </p:blipFill>
        <p:spPr>
          <a:xfrm>
            <a:off x="6372360" y="202320"/>
            <a:ext cx="2084400" cy="277920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246960" y="6237360"/>
            <a:ext cx="2776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Omphalotus nidiformis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Picture 4" descr=""/>
          <p:cNvPicPr/>
          <p:nvPr/>
        </p:nvPicPr>
        <p:blipFill>
          <a:blip r:embed="rId3"/>
          <a:stretch/>
        </p:blipFill>
        <p:spPr>
          <a:xfrm>
            <a:off x="335520" y="3861000"/>
            <a:ext cx="2724840" cy="1980720"/>
          </a:xfrm>
          <a:prstGeom prst="rect">
            <a:avLst/>
          </a:prstGeom>
          <a:ln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3772800" y="3266280"/>
            <a:ext cx="1904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Cyttaria harioti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5" descr=""/>
          <p:cNvPicPr/>
          <p:nvPr/>
        </p:nvPicPr>
        <p:blipFill>
          <a:blip r:embed="rId4"/>
          <a:stretch/>
        </p:blipFill>
        <p:spPr>
          <a:xfrm>
            <a:off x="3677400" y="202320"/>
            <a:ext cx="2095200" cy="2779200"/>
          </a:xfrm>
          <a:prstGeom prst="rect">
            <a:avLst/>
          </a:prstGeom>
          <a:ln>
            <a:noFill/>
          </a:ln>
        </p:spPr>
      </p:pic>
      <p:sp>
        <p:nvSpPr>
          <p:cNvPr id="177" name="CustomShape 5"/>
          <p:cNvSpPr/>
          <p:nvPr/>
        </p:nvSpPr>
        <p:spPr>
          <a:xfrm>
            <a:off x="5331240" y="6237360"/>
            <a:ext cx="2048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Cyathus striatus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6" descr=""/>
          <p:cNvPicPr/>
          <p:nvPr/>
        </p:nvPicPr>
        <p:blipFill>
          <a:blip r:embed="rId5"/>
          <a:stretch/>
        </p:blipFill>
        <p:spPr>
          <a:xfrm>
            <a:off x="4856760" y="3861000"/>
            <a:ext cx="2941560" cy="21549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140</TotalTime>
  <Application>LibreOffice/5.2.1.2$Linux_x86 LibreOffice_project/20m0$Build-2</Application>
  <Words>278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2016-10-08T21:24:44Z</dcterms:created>
  <dc:creator>USUARIO</dc:creator>
  <dc:description/>
  <dc:language>es-MX</dc:language>
  <cp:lastModifiedBy>USUARIO</cp:lastModifiedBy>
  <dcterms:modified xsi:type="dcterms:W3CDTF">2016-10-09T05:16:02Z</dcterms:modified>
  <cp:revision>9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