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3" name="Marcador de fecha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13AB9FD-98F6-48B5-B51C-9C8FBA121848}" type="datetime1">
              <a:rPr lang="es-ES"/>
              <a:pPr lvl="0"/>
              <a:t>10/04/2016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Marcador de notas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C97D415-ABA4-4B78-B994-F9DE3749500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742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D97486E-6AE6-4A62-A412-C2930636B6A7}" type="slidenum"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010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251139A-E821-4785-9210-4A115766F392}" type="slidenum"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921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798EFF0-ACA8-4DC9-A21D-4F9A38201346}" type="slidenum"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795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23607CA7-7366-4E45-8F63-22ED21A9730A}" type="slidenum"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122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5826D62-CF1C-4308-B200-13D8A5783546}" type="slidenum"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820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1247C47-3B18-43E5-9502-73DED05D94C0}" type="slidenum"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149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B6CDCB1-4639-4CEA-A928-AE6917747400}" type="slidenum"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49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16A975D-9AE9-4354-83B1-56586867B624}" type="slidenum"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691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C97D415-ABA4-4B78-B994-F9DE37495002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78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371600" y="1803407"/>
            <a:ext cx="9448796" cy="1825096"/>
          </a:xfrm>
        </p:spPr>
        <p:txBody>
          <a:bodyPr anchor="b"/>
          <a:lstStyle>
            <a:lvl1pPr algn="l"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632197"/>
            <a:ext cx="9448796" cy="685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7909560" y="4314331"/>
            <a:ext cx="2910836" cy="374638"/>
          </a:xfrm>
        </p:spPr>
        <p:txBody>
          <a:bodyPr/>
          <a:lstStyle>
            <a:lvl1pPr>
              <a:defRPr/>
            </a:lvl1pPr>
          </a:lstStyle>
          <a:p>
            <a:pPr lvl="0"/>
            <a:fld id="{B2F80C15-B136-431A-A656-2D3300B7D9A7}" type="datetime1">
              <a:rPr lang="en-US"/>
              <a:pPr lvl="0"/>
              <a:t>4/10/2016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1371600" y="4323840"/>
            <a:ext cx="6400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077196" y="1430862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9F520AE-D361-46C8-8E75-A5DC631DE455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2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81730" y="941438"/>
            <a:ext cx="10821841" cy="3478158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800" y="5516712"/>
            <a:ext cx="10820396" cy="701966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944F24-1E4A-4BC2-B3AD-040F726824CA}" type="datetime1">
              <a:rPr lang="en-US"/>
              <a:pPr lvl="0"/>
              <a:t>4/10/2016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FB9A6D-DC41-4277-A7F6-D1BA1BF60651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5800" y="753529"/>
            <a:ext cx="10820396" cy="2802471"/>
          </a:xfrm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024466" y="3649132"/>
            <a:ext cx="10130518" cy="999064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7814453" y="381003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527A6B3-5CAE-4C58-9A2F-D07939953C11}" type="datetime1">
              <a:rPr lang="en-US"/>
              <a:pPr lvl="0"/>
              <a:t>4/10/2016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685800" y="379942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07EE592-C4B5-4FD8-B898-B82412E74112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2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024466" y="753529"/>
            <a:ext cx="10151531" cy="2604494"/>
          </a:xfrm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303861" y="3365558"/>
            <a:ext cx="9592732" cy="44444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024466" y="3959864"/>
            <a:ext cx="10151531" cy="679874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7814453" y="381003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F9A20BA-EFE3-41C7-B559-3D210D692115}" type="datetime1">
              <a:rPr lang="en-US"/>
              <a:pPr lvl="0"/>
              <a:t>4/10/2016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685800" y="379942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15C410B-0C16-4565-AC2B-19E0F49E1E3F}" type="slidenum"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46" y="933446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entury Gothic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3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30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024493" y="1124702"/>
            <a:ext cx="10146182" cy="2511838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024466" y="3648318"/>
            <a:ext cx="10144655" cy="9998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7814453" y="378881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414A84F-36C8-4FBE-950B-4228B5698B85}" type="datetime1">
              <a:rPr lang="en-US"/>
              <a:pPr lvl="0"/>
              <a:t>4/10/2016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685800" y="378881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95D92CC-F196-4087-819A-1549C1916100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5800" y="2202076"/>
            <a:ext cx="3456432" cy="617320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800" y="2904564"/>
            <a:ext cx="3456432" cy="331413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368802" y="2201335"/>
            <a:ext cx="3456432" cy="626537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366854" y="2904070"/>
            <a:ext cx="3456432" cy="33146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8051804" y="2192868"/>
            <a:ext cx="3456432" cy="626537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8051804" y="2904564"/>
            <a:ext cx="3456432" cy="331413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421199-7A01-4D6F-80BA-02598632680A}" type="datetime1">
              <a:rPr lang="en-US"/>
              <a:pPr lvl="0"/>
              <a:t>4/10/2016</a:t>
            </a:fld>
            <a:endParaRPr lang="en-US"/>
          </a:p>
        </p:txBody>
      </p:sp>
      <p:sp>
        <p:nvSpPr>
          <p:cNvPr id="9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E60C61-2E69-4D14-8A0B-9212E6256E9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8616" y="4190996"/>
            <a:ext cx="3451585" cy="6827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88616" y="2362196"/>
            <a:ext cx="3451585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8616" y="4873761"/>
            <a:ext cx="3451585" cy="13449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374261" y="4190996"/>
            <a:ext cx="3448933" cy="6827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4374261" y="2362196"/>
            <a:ext cx="3448933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374261" y="4873761"/>
            <a:ext cx="3448933" cy="13449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8049728" y="4190996"/>
            <a:ext cx="3456468" cy="6827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8049856" y="2362196"/>
            <a:ext cx="3447882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0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8049728" y="4873761"/>
            <a:ext cx="3452445" cy="13449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F3E405-D2D5-4731-9C22-A400DA89EF81}" type="datetime1">
              <a:rPr lang="en-US"/>
              <a:pPr lvl="0"/>
              <a:t>4/10/2016</a:t>
            </a:fld>
            <a:endParaRPr lang="en-US"/>
          </a:p>
        </p:txBody>
      </p:sp>
      <p:sp>
        <p:nvSpPr>
          <p:cNvPr id="12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3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430C2B-E5FA-475D-AD41-E7ED0DC33058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3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C14A7C-3B2D-4933-B86F-F1DEFA48B4E2}" type="datetime1">
              <a:rPr lang="en-US"/>
              <a:pPr lvl="0"/>
              <a:t>4/10/2016</a:t>
            </a:fld>
            <a:endParaRPr 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9F4AE2-76A8-4955-82DD-490FFBDBEF4C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9448796" y="745062"/>
            <a:ext cx="2057400" cy="3903134"/>
          </a:xfrm>
        </p:spPr>
        <p:txBody>
          <a:bodyPr vert="eaVert"/>
          <a:lstStyle>
            <a:lvl1pPr algn="l"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024466" y="745071"/>
            <a:ext cx="8204197" cy="39031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7814453" y="379942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90DDB96-9AD9-451F-A20D-FBD3D2A39F24}" type="datetime1">
              <a:rPr lang="en-US"/>
              <a:pPr lvl="0"/>
              <a:t>4/10/2016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685800" y="381003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A815CBD-B1DF-4CBE-A545-13E1AB57809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3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AF2D3C-F6A7-4BF9-9E5A-E04F26EA87CE}" type="datetime1">
              <a:rPr lang="en-US"/>
              <a:pPr lvl="0"/>
              <a:t>4/10/2016</a:t>
            </a:fld>
            <a:endParaRPr 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420503-844C-4292-B831-0140D6E49BEB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5800" y="753529"/>
            <a:ext cx="10820396" cy="2801931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1024466" y="3641726"/>
            <a:ext cx="10490197" cy="955676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7814453" y="381003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3D09274-ACD8-43DA-84D6-F7E3FE8958F3}" type="datetime1">
              <a:rPr lang="en-US"/>
              <a:pPr lvl="0"/>
              <a:t>4/10/2016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685800" y="381003"/>
            <a:ext cx="6991493" cy="36406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E552993-44C7-43C1-9CA1-557DED97A10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9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685800" y="2194560"/>
            <a:ext cx="5333996" cy="4024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3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2194560"/>
            <a:ext cx="5333996" cy="4024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759A52-7AD9-4259-8942-9592F63C1638}" type="datetime1">
              <a:rPr lang="en-US"/>
              <a:pPr lvl="0"/>
              <a:t>4/10/2016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CEE493-7D97-4FDE-919D-08457FE7747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3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914409" y="2183797"/>
            <a:ext cx="5079994" cy="823910"/>
          </a:xfrm>
        </p:spPr>
        <p:txBody>
          <a:bodyPr anchor="b"/>
          <a:lstStyle>
            <a:lvl1pPr marL="0" indent="0">
              <a:buNone/>
              <a:defRPr sz="28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2"/>
          </p:nvPr>
        </p:nvSpPr>
        <p:spPr>
          <a:xfrm>
            <a:off x="685800" y="3132670"/>
            <a:ext cx="5311777" cy="308601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4"/>
          <p:cNvSpPr txBox="1">
            <a:spLocks noGrp="1"/>
          </p:cNvSpPr>
          <p:nvPr>
            <p:ph type="body" idx="3"/>
          </p:nvPr>
        </p:nvSpPr>
        <p:spPr>
          <a:xfrm>
            <a:off x="6400800" y="2183797"/>
            <a:ext cx="5105396" cy="823910"/>
          </a:xfrm>
        </p:spPr>
        <p:txBody>
          <a:bodyPr anchor="b"/>
          <a:lstStyle>
            <a:lvl1pPr marL="0" indent="0">
              <a:buNone/>
              <a:defRPr sz="28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3132670"/>
            <a:ext cx="5333996" cy="308601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372C6D-E256-45EF-B63E-826B20474B93}" type="datetime1">
              <a:rPr lang="en-US"/>
              <a:pPr lvl="0"/>
              <a:t>4/10/2016</a:t>
            </a:fld>
            <a:endParaRPr lang="en-US"/>
          </a:p>
        </p:txBody>
      </p:sp>
      <p:sp>
        <p:nvSpPr>
          <p:cNvPr id="7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F73301-5DCE-42DE-A543-EC4E9F8C0664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40F7B3-C723-4B31-A9FE-CDF039012E60}" type="datetime1">
              <a:rPr lang="en-US"/>
              <a:pPr lvl="0"/>
              <a:t>4/10/2016</a:t>
            </a:fld>
            <a:endParaRPr lang="en-US"/>
          </a:p>
        </p:txBody>
      </p:sp>
      <p:sp>
        <p:nvSpPr>
          <p:cNvPr id="3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27D0B5-A7BA-4486-84E4-6E56B35256FA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7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B6BAB5-A1A6-410D-8CCE-5CFC4178DA87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5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4995577" y="746763"/>
            <a:ext cx="6510619" cy="5471925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2"/>
          </p:nvPr>
        </p:nvSpPr>
        <p:spPr>
          <a:xfrm>
            <a:off x="685800" y="3124203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C90B22-9C05-47E1-A907-509B48CE8E87}" type="datetime1">
              <a:rPr lang="en-US"/>
              <a:pPr lvl="0"/>
              <a:t>4/10/2016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47A56A-79AF-43C6-BE9B-2E07472CF31B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6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 noGrp="1"/>
          </p:cNvSpPr>
          <p:nvPr>
            <p:ph type="pic" idx="1"/>
          </p:nvPr>
        </p:nvSpPr>
        <p:spPr>
          <a:xfrm>
            <a:off x="7861233" y="751243"/>
            <a:ext cx="3644962" cy="5467444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2"/>
          </p:nvPr>
        </p:nvSpPr>
        <p:spPr>
          <a:xfrm>
            <a:off x="685800" y="3124203"/>
            <a:ext cx="6873243" cy="309448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4F2117-74D1-417B-855C-8417FF707F20}" type="datetime1">
              <a:rPr lang="en-US"/>
              <a:pPr lvl="0"/>
              <a:t>4/10/2016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BA43FF-784C-4B28-9660-A00EB59A338D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0-HD-TO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12191996" cy="14414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2895603" y="764374"/>
            <a:ext cx="8610603" cy="1293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396" cy="402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595360" y="6356351"/>
            <a:ext cx="291083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99C01CC9-1890-41EC-BDEB-B2870A506198}" type="datetime1">
              <a:rPr lang="en-US"/>
              <a:pPr lvl="0"/>
              <a:t>4/10/2016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85800" y="6355848"/>
            <a:ext cx="7772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762996" y="381003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D7E7E0CE-0F78-4990-BD77-440561D2061E}" type="slidenum"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r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4000" b="0" i="0" u="none" strike="noStrike" kern="1200" cap="all" spc="0" baseline="0">
          <a:solidFill>
            <a:srgbClr val="FFFFFF"/>
          </a:solidFill>
          <a:uFillTx/>
          <a:latin typeface="Century Gothic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s-ES" sz="2200" b="0" i="0" u="none" strike="noStrike" kern="1200" cap="none" spc="0" baseline="0">
          <a:solidFill>
            <a:srgbClr val="FFFFFF"/>
          </a:solidFill>
          <a:uFillTx/>
          <a:latin typeface="Century Gothic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000" b="0" i="0" u="none" strike="noStrike" kern="1200" cap="none" spc="0" baseline="0">
          <a:solidFill>
            <a:srgbClr val="FFFFFF"/>
          </a:solidFill>
          <a:uFillTx/>
          <a:latin typeface="Century Gothic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FFFFFF"/>
          </a:solidFill>
          <a:uFillTx/>
          <a:latin typeface="Century Gothic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600" b="0" i="0" u="none" strike="noStrike" kern="1200" cap="none" spc="0" baseline="0">
          <a:solidFill>
            <a:srgbClr val="FFFFFF"/>
          </a:solidFill>
          <a:uFillTx/>
          <a:latin typeface="Century Gothic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600" b="0" i="0" u="none" strike="noStrike" kern="1200" cap="none" spc="0" baseline="0">
          <a:solidFill>
            <a:srgbClr val="FFFFFF"/>
          </a:solidFill>
          <a:uFillTx/>
          <a:latin typeface="Century Gothic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s-ES"/>
              <a:t>ALGAS 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s-ES"/>
              <a:t>- YARENY NOHEMI </a:t>
            </a:r>
          </a:p>
          <a:p>
            <a:pPr lvl="0"/>
            <a:r>
              <a:rPr lang="es-ES"/>
              <a:t>- FERNANDO HERNANDEZ </a:t>
            </a:r>
          </a:p>
          <a:p>
            <a:pPr lvl="0"/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503712" y="836712"/>
            <a:ext cx="5976664" cy="1080120"/>
          </a:xfrm>
        </p:spPr>
        <p:txBody>
          <a:bodyPr/>
          <a:lstStyle/>
          <a:p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PROTOZOARIOS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1772816"/>
            <a:ext cx="5976664" cy="472156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2264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07368" y="3789040"/>
            <a:ext cx="10820396" cy="4024128"/>
          </a:xfrm>
        </p:spPr>
        <p:txBody>
          <a:bodyPr/>
          <a:lstStyle/>
          <a:p>
            <a:r>
              <a:rPr lang="es-ES" dirty="0"/>
              <a:t>Pertenecen al Reino Protista</a:t>
            </a:r>
            <a:r>
              <a:rPr lang="es-ES" dirty="0" smtClean="0"/>
              <a:t>.</a:t>
            </a:r>
          </a:p>
          <a:p>
            <a:r>
              <a:rPr lang="es-ES" dirty="0" smtClean="0"/>
              <a:t> </a:t>
            </a:r>
            <a:r>
              <a:rPr lang="es-ES" dirty="0"/>
              <a:t>Son </a:t>
            </a:r>
            <a:r>
              <a:rPr lang="es-ES" dirty="0" err="1"/>
              <a:t>eucarióticos</a:t>
            </a:r>
            <a:r>
              <a:rPr lang="es-ES" dirty="0"/>
              <a:t>, unicelulares y heterotróficos. </a:t>
            </a:r>
            <a:endParaRPr lang="es-ES" dirty="0" smtClean="0"/>
          </a:p>
          <a:p>
            <a:r>
              <a:rPr lang="es-ES" dirty="0" smtClean="0"/>
              <a:t>Hay </a:t>
            </a:r>
            <a:r>
              <a:rPr lang="es-ES" dirty="0"/>
              <a:t>aproximadamente 45,000 especies descritas de protozoarios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 </a:t>
            </a:r>
            <a:r>
              <a:rPr lang="es-ES" dirty="0"/>
              <a:t>Podemos encontrarlos en agua, donde juegan un papel importante en la cadena alimentaria o en simbiosis con animales superiores o con otros microorganismos.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6335"/>
          <a:stretch/>
        </p:blipFill>
        <p:spPr>
          <a:xfrm>
            <a:off x="7176120" y="764704"/>
            <a:ext cx="4738225" cy="35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1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07368" y="1556792"/>
            <a:ext cx="10820396" cy="4024128"/>
          </a:xfrm>
        </p:spPr>
        <p:txBody>
          <a:bodyPr/>
          <a:lstStyle/>
          <a:p>
            <a:pPr marL="0" indent="0" algn="ctr">
              <a:buNone/>
            </a:pPr>
            <a:r>
              <a:rPr lang="es-ES" sz="3600" dirty="0"/>
              <a:t>Importancia:</a:t>
            </a:r>
          </a:p>
          <a:p>
            <a:endParaRPr lang="es-ES" dirty="0"/>
          </a:p>
          <a:p>
            <a:r>
              <a:rPr lang="es-ES" dirty="0"/>
              <a:t>Contribuyen a la fertilidad del suelo, ya que descomponen la materia orgánica.</a:t>
            </a:r>
          </a:p>
          <a:p>
            <a:endParaRPr lang="es-ES" dirty="0"/>
          </a:p>
          <a:p>
            <a:r>
              <a:rPr lang="es-ES" dirty="0"/>
              <a:t>Funcionan en el control natural de poblaciones microbianas, ya que se alimentan de varios tipos de microorganismos.</a:t>
            </a:r>
          </a:p>
          <a:p>
            <a:endParaRPr lang="es-ES" dirty="0"/>
          </a:p>
          <a:p>
            <a:r>
              <a:rPr lang="es-ES" dirty="0"/>
              <a:t>Causan enfermedades a humanos y animales de importancia doméstica.</a:t>
            </a:r>
          </a:p>
        </p:txBody>
      </p:sp>
    </p:spTree>
    <p:extLst>
      <p:ext uri="{BB962C8B-B14F-4D97-AF65-F5344CB8AC3E}">
        <p14:creationId xmlns:p14="http://schemas.microsoft.com/office/powerpoint/2010/main" val="365518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48000" y="22748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.</a:t>
            </a:r>
            <a:endParaRPr lang="es-ES" dirty="0"/>
          </a:p>
          <a:p>
            <a:endParaRPr lang="es-ES" dirty="0"/>
          </a:p>
          <a:p>
            <a:r>
              <a:rPr lang="es-ES" dirty="0"/>
              <a:t> </a:t>
            </a:r>
          </a:p>
          <a:p>
            <a:r>
              <a:rPr lang="es-ES" dirty="0"/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279576" y="1340768"/>
            <a:ext cx="7368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</a:rPr>
              <a:t>Clasificación</a:t>
            </a:r>
          </a:p>
          <a:p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clasificación se toma en consideración lo siguiente: el método de obtención de comida, el método de reproducción, la organización celular, la estructura, el análisis bioquímico de ácidos nucleicos y proteínas y los </a:t>
            </a:r>
            <a:r>
              <a:rPr lang="es-E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organelos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locomoción.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657600"/>
            <a:ext cx="4800600" cy="32004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83716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9376" y="5013176"/>
            <a:ext cx="10873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err="1">
                <a:solidFill>
                  <a:schemeClr val="bg1"/>
                </a:solidFill>
              </a:rPr>
              <a:t>Filum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Ciliophora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endParaRPr lang="es-ES" sz="2400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S</a:t>
            </a:r>
            <a:r>
              <a:rPr lang="es-ES" dirty="0" smtClean="0">
                <a:solidFill>
                  <a:schemeClr val="bg1"/>
                </a:solidFill>
              </a:rPr>
              <a:t>e </a:t>
            </a:r>
            <a:r>
              <a:rPr lang="es-ES" dirty="0">
                <a:solidFill>
                  <a:schemeClr val="bg1"/>
                </a:solidFill>
              </a:rPr>
              <a:t>caracteriza por la presencia de miles de cilios en su superficie. Estos tienen como función el movimiento y la obtención de la comida</a:t>
            </a:r>
            <a:r>
              <a:rPr lang="es-ES" dirty="0" smtClean="0">
                <a:solidFill>
                  <a:schemeClr val="bg1"/>
                </a:solidFill>
              </a:rPr>
              <a:t>.. </a:t>
            </a:r>
            <a:r>
              <a:rPr lang="es-ES" dirty="0">
                <a:solidFill>
                  <a:schemeClr val="bg1"/>
                </a:solidFill>
              </a:rPr>
              <a:t>Estos se encuentran en agua salada a fresca. Algunos son de vida libre mientras otros son parásitos o </a:t>
            </a:r>
            <a:r>
              <a:rPr lang="es-ES" dirty="0" err="1">
                <a:solidFill>
                  <a:schemeClr val="bg1"/>
                </a:solidFill>
              </a:rPr>
              <a:t>comensalistas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628800"/>
            <a:ext cx="2599159" cy="32423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836712"/>
            <a:ext cx="4352925" cy="46005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3597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79576" y="1196752"/>
            <a:ext cx="97210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err="1">
                <a:solidFill>
                  <a:schemeClr val="bg1"/>
                </a:solidFill>
              </a:rPr>
              <a:t>Filum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Sarcomastigophora</a:t>
            </a:r>
            <a:endParaRPr lang="es-ES" sz="2400" dirty="0" smtClean="0">
              <a:solidFill>
                <a:schemeClr val="bg1"/>
              </a:solidFill>
            </a:endParaRPr>
          </a:p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S</a:t>
            </a:r>
            <a:r>
              <a:rPr lang="es-ES" dirty="0" smtClean="0">
                <a:solidFill>
                  <a:schemeClr val="bg1"/>
                </a:solidFill>
              </a:rPr>
              <a:t>e </a:t>
            </a:r>
            <a:r>
              <a:rPr lang="es-ES" dirty="0">
                <a:solidFill>
                  <a:schemeClr val="bg1"/>
                </a:solidFill>
              </a:rPr>
              <a:t>encuentra en el intestino de sapos. Posee </a:t>
            </a:r>
            <a:r>
              <a:rPr lang="es-ES" dirty="0" err="1">
                <a:solidFill>
                  <a:schemeClr val="bg1"/>
                </a:solidFill>
              </a:rPr>
              <a:t>organelos</a:t>
            </a:r>
            <a:r>
              <a:rPr lang="es-ES" dirty="0">
                <a:solidFill>
                  <a:schemeClr val="bg1"/>
                </a:solidFill>
              </a:rPr>
              <a:t> en forma de cilios arreglados en filas sobre la superficie de su cuerpo. Algunos poseen dos </a:t>
            </a:r>
            <a:r>
              <a:rPr lang="es-ES" dirty="0" err="1">
                <a:solidFill>
                  <a:schemeClr val="bg1"/>
                </a:solidFill>
              </a:rPr>
              <a:t>ó</a:t>
            </a:r>
            <a:r>
              <a:rPr lang="es-ES" dirty="0">
                <a:solidFill>
                  <a:schemeClr val="bg1"/>
                </a:solidFill>
              </a:rPr>
              <a:t> más núcleos, pero no están diferenciados en micro y </a:t>
            </a:r>
            <a:r>
              <a:rPr lang="es-ES" dirty="0" err="1">
                <a:solidFill>
                  <a:schemeClr val="bg1"/>
                </a:solidFill>
              </a:rPr>
              <a:t>macronúcleo</a:t>
            </a:r>
            <a:r>
              <a:rPr lang="es-ES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3140968"/>
            <a:ext cx="49434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5400" y="4293096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sz="2800" dirty="0">
                <a:solidFill>
                  <a:schemeClr val="bg1"/>
                </a:solidFill>
              </a:rPr>
              <a:t>El </a:t>
            </a:r>
            <a:r>
              <a:rPr lang="es-ES" sz="2800" dirty="0" err="1">
                <a:solidFill>
                  <a:schemeClr val="bg1"/>
                </a:solidFill>
              </a:rPr>
              <a:t>subfilum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Mastigophora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Son </a:t>
            </a:r>
            <a:r>
              <a:rPr lang="es-ES" dirty="0">
                <a:solidFill>
                  <a:schemeClr val="bg1"/>
                </a:solidFill>
              </a:rPr>
              <a:t>protozoarios flagelados en alguna etapa de su vida y mayormente unicelulares, éstos son de vida libre, comensales, mutualistas o parásitos.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80728"/>
            <a:ext cx="497503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9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83432" y="256490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Filum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Apicomplexa</a:t>
            </a:r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Entre grupo incluye parásitos </a:t>
            </a:r>
            <a:r>
              <a:rPr lang="es-ES" dirty="0" err="1">
                <a:solidFill>
                  <a:schemeClr val="bg1"/>
                </a:solidFill>
              </a:rPr>
              <a:t>intra</a:t>
            </a:r>
            <a:r>
              <a:rPr lang="es-ES" dirty="0">
                <a:solidFill>
                  <a:schemeClr val="bg1"/>
                </a:solidFill>
              </a:rPr>
              <a:t> e intercelulares de </a:t>
            </a:r>
            <a:r>
              <a:rPr lang="es-ES" dirty="0" err="1">
                <a:solidFill>
                  <a:schemeClr val="bg1"/>
                </a:solidFill>
              </a:rPr>
              <a:t>animals</a:t>
            </a:r>
            <a:r>
              <a:rPr lang="es-ES" dirty="0">
                <a:solidFill>
                  <a:schemeClr val="bg1"/>
                </a:solidFill>
              </a:rPr>
              <a:t>. Se distingue por su arreglo único </a:t>
            </a:r>
            <a:r>
              <a:rPr lang="es-ES" dirty="0" err="1">
                <a:solidFill>
                  <a:schemeClr val="bg1"/>
                </a:solidFill>
              </a:rPr>
              <a:t>microtúbulos</a:t>
            </a:r>
            <a:r>
              <a:rPr lang="es-ES" dirty="0">
                <a:solidFill>
                  <a:schemeClr val="bg1"/>
                </a:solidFill>
              </a:rPr>
              <a:t>, vacuolas y otros </a:t>
            </a:r>
            <a:r>
              <a:rPr lang="es-ES" dirty="0" err="1">
                <a:solidFill>
                  <a:schemeClr val="bg1"/>
                </a:solidFill>
              </a:rPr>
              <a:t>organelos</a:t>
            </a:r>
            <a:r>
              <a:rPr lang="es-ES" dirty="0">
                <a:solidFill>
                  <a:schemeClr val="bg1"/>
                </a:solidFill>
              </a:rPr>
              <a:t> localizados en un extremo de la célula. Este grupo no posee </a:t>
            </a:r>
            <a:r>
              <a:rPr lang="es-ES" dirty="0" err="1">
                <a:solidFill>
                  <a:schemeClr val="bg1"/>
                </a:solidFill>
              </a:rPr>
              <a:t>organelos</a:t>
            </a:r>
            <a:r>
              <a:rPr lang="es-ES" dirty="0">
                <a:solidFill>
                  <a:schemeClr val="bg1"/>
                </a:solidFill>
              </a:rPr>
              <a:t> de locomoción.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1268760"/>
            <a:ext cx="3801453" cy="518804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1433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895603" y="764374"/>
            <a:ext cx="8610603" cy="1293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s-ES"/>
              <a:t>QUE SON LAS ALGAS?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Las algas constituyen un amplio y heterogéneo grupo de organismos que incluye diversas categorías taxonómicas. Se les ubica en el reino de los Protistas. Están relacionadas con los vegetales, ya que se trata de organismos fotosintéticos, a menudo acuáticos, pero su grado de organización es mucho más básico que el de las plantas superiores.</a:t>
            </a:r>
            <a:r>
              <a:rPr lang="es-ES">
                <a:solidFill>
                  <a:srgbClr val="000000"/>
                </a:solidFill>
              </a:rPr>
              <a:t/>
            </a:r>
            <a:br>
              <a:rPr lang="es-ES">
                <a:solidFill>
                  <a:srgbClr val="000000"/>
                </a:solidFill>
              </a:rPr>
            </a:br>
            <a:r>
              <a:rPr lang="es-ES">
                <a:solidFill>
                  <a:srgbClr val="000000"/>
                </a:solidFill>
              </a:rPr>
              <a:t/>
            </a:r>
            <a:br>
              <a:rPr lang="es-ES">
                <a:solidFill>
                  <a:srgbClr val="000000"/>
                </a:solidFill>
              </a:rPr>
            </a:b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895603" y="764374"/>
            <a:ext cx="8610603" cy="1293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s-ES" dirty="0"/>
              <a:t>DONDE SE </a:t>
            </a:r>
            <a:r>
              <a:rPr lang="es-ES" dirty="0" smtClean="0"/>
              <a:t>Encuentran?</a:t>
            </a:r>
            <a:endParaRPr lang="es-ES" dirty="0"/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839416" y="2833872"/>
            <a:ext cx="10820396" cy="4024128"/>
          </a:xfrm>
        </p:spPr>
        <p:txBody>
          <a:bodyPr/>
          <a:lstStyle/>
          <a:p>
            <a:pPr lvl="0"/>
            <a:r>
              <a:rPr lang="es-ES" b="1" dirty="0"/>
              <a:t>Tienen una amplia distribución en el mundo, se las puede encontrar en mares, agua dulce y áreas húmedas de la superficie terrestre</a:t>
            </a:r>
            <a:r>
              <a:rPr lang="es-ES" dirty="0"/>
              <a:t>. La mayor parte de las algas son organismos microscópicos unicelulares, aunque algunas son pluricelulares y pueden alcanzar gran tamaño extendiéndose al formar filamentos y costras</a:t>
            </a:r>
            <a:r>
              <a:rPr lang="es-ES" dirty="0">
                <a:solidFill>
                  <a:srgbClr val="000000"/>
                </a:solidFill>
              </a:rPr>
              <a:t/>
            </a:r>
            <a:br>
              <a:rPr lang="es-ES" dirty="0">
                <a:solidFill>
                  <a:srgbClr val="000000"/>
                </a:solidFill>
              </a:rPr>
            </a:br>
            <a:r>
              <a:rPr lang="es-ES" dirty="0">
                <a:solidFill>
                  <a:srgbClr val="000000"/>
                </a:solidFill>
              </a:rPr>
              <a:t/>
            </a:r>
            <a:br>
              <a:rPr lang="es-ES" dirty="0">
                <a:solidFill>
                  <a:srgbClr val="000000"/>
                </a:solidFill>
              </a:rPr>
            </a:b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895603" y="764374"/>
            <a:ext cx="8610603" cy="1293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s-ES"/>
              <a:t>PORQUE SE CARACTERIZAN?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Se caracterizan por tener clorofila y otros pigmentos accesorios del tipo carotenoides, como fucoxantinas y ficobilinas.</a:t>
            </a:r>
            <a:r>
              <a:rPr lang="es-ES">
                <a:solidFill>
                  <a:srgbClr val="000000"/>
                </a:solidFill>
              </a:rPr>
              <a:t/>
            </a:r>
            <a:br>
              <a:rPr lang="es-ES">
                <a:solidFill>
                  <a:srgbClr val="000000"/>
                </a:solidFill>
              </a:rPr>
            </a:br>
            <a:r>
              <a:rPr lang="es-ES">
                <a:solidFill>
                  <a:srgbClr val="000000"/>
                </a:solidFill>
              </a:rPr>
              <a:t/>
            </a:r>
            <a:br>
              <a:rPr lang="es-ES">
                <a:solidFill>
                  <a:srgbClr val="000000"/>
                </a:solidFill>
              </a:rPr>
            </a:b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895603" y="764374"/>
            <a:ext cx="8610603" cy="1293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s-ES" b="1"/>
              <a:t>Chlorophyta (algas verdes)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191344" y="2057399"/>
            <a:ext cx="10820396" cy="4024128"/>
          </a:xfrm>
        </p:spPr>
        <p:txBody>
          <a:bodyPr/>
          <a:lstStyle/>
          <a:p>
            <a:pPr lvl="0"/>
            <a:r>
              <a:rPr lang="es-ES" dirty="0"/>
              <a:t>S</a:t>
            </a:r>
            <a:r>
              <a:rPr lang="es-ES" dirty="0" smtClean="0"/>
              <a:t>on </a:t>
            </a:r>
            <a:r>
              <a:rPr lang="es-ES" dirty="0"/>
              <a:t>comunes en diversos ambientes acuáticos. </a:t>
            </a:r>
            <a:endParaRPr lang="es-ES" dirty="0" smtClean="0"/>
          </a:p>
          <a:p>
            <a:pPr lvl="0"/>
            <a:r>
              <a:rPr lang="es-ES" dirty="0" smtClean="0"/>
              <a:t>Las </a:t>
            </a:r>
            <a:r>
              <a:rPr lang="es-ES" dirty="0"/>
              <a:t>algas verdes son la base de la cadena alimenticia en el mar, constituyen uno de los principales componentes del fitoplancton que produce. </a:t>
            </a:r>
            <a:endParaRPr lang="es-ES" dirty="0" smtClean="0"/>
          </a:p>
          <a:p>
            <a:pPr lvl="0"/>
            <a:r>
              <a:rPr lang="es-ES" dirty="0" smtClean="0"/>
              <a:t>Colonizan </a:t>
            </a:r>
            <a:r>
              <a:rPr lang="es-ES" dirty="0"/>
              <a:t>todo tipo de hábitats: agua dulce y salada, nieve, tierra y árboles. </a:t>
            </a:r>
          </a:p>
          <a:p>
            <a:pPr lvl="0"/>
            <a:endParaRPr lang="es-ES" b="1" dirty="0"/>
          </a:p>
          <a:p>
            <a:pPr lvl="0"/>
            <a:endParaRPr lang="es-ES" b="1" dirty="0"/>
          </a:p>
          <a:p>
            <a:pPr lvl="0"/>
            <a:r>
              <a:rPr lang="es-ES" b="1" dirty="0">
                <a:solidFill>
                  <a:srgbClr val="000000"/>
                </a:solidFill>
              </a:rPr>
              <a:t/>
            </a:r>
            <a:br>
              <a:rPr lang="es-ES" b="1" dirty="0">
                <a:solidFill>
                  <a:srgbClr val="000000"/>
                </a:solidFill>
              </a:rPr>
            </a:br>
            <a:r>
              <a:rPr lang="es-ES" b="1" dirty="0">
                <a:solidFill>
                  <a:srgbClr val="000000"/>
                </a:solidFill>
              </a:rPr>
              <a:t/>
            </a:r>
            <a:br>
              <a:rPr lang="es-ES" b="1" dirty="0">
                <a:solidFill>
                  <a:srgbClr val="000000"/>
                </a:solidFill>
              </a:rPr>
            </a:b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4069463"/>
            <a:ext cx="5407496" cy="256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895603" y="764374"/>
            <a:ext cx="8610603" cy="1293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s-ES" b="1"/>
              <a:t>-Rhodophyta (algas rojas)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685810" y="5013176"/>
            <a:ext cx="10820396" cy="4024128"/>
          </a:xfrm>
        </p:spPr>
        <p:txBody>
          <a:bodyPr/>
          <a:lstStyle/>
          <a:p>
            <a:pPr lvl="0"/>
            <a:r>
              <a:rPr lang="es-ES" b="1" dirty="0"/>
              <a:t>E</a:t>
            </a:r>
            <a:r>
              <a:rPr lang="es-ES" b="1" dirty="0" smtClean="0"/>
              <a:t>species </a:t>
            </a:r>
            <a:r>
              <a:rPr lang="es-ES" b="1" dirty="0"/>
              <a:t>marinas tropicales. </a:t>
            </a:r>
            <a:endParaRPr lang="es-ES" b="1" dirty="0" smtClean="0"/>
          </a:p>
          <a:p>
            <a:pPr lvl="0"/>
            <a:r>
              <a:rPr lang="es-ES" b="1" dirty="0" smtClean="0"/>
              <a:t>Pueden </a:t>
            </a:r>
            <a:r>
              <a:rPr lang="es-ES" b="1" dirty="0"/>
              <a:t>realizar fotosíntesis a gran profundidad </a:t>
            </a:r>
            <a:endParaRPr lang="es-ES" b="1" dirty="0" smtClean="0"/>
          </a:p>
          <a:p>
            <a:pPr lvl="0"/>
            <a:r>
              <a:rPr lang="es-ES" b="1" dirty="0" smtClean="0"/>
              <a:t>La </a:t>
            </a:r>
            <a:r>
              <a:rPr lang="es-ES" b="1" dirty="0"/>
              <a:t>mayoría son multicelulares, filamentosas o membranosas. Algunas acumulan carbonato de calcio</a:t>
            </a:r>
            <a:r>
              <a:rPr lang="es-ES" dirty="0"/>
              <a:t> en su superficie.</a:t>
            </a:r>
          </a:p>
          <a:p>
            <a:pPr lvl="0"/>
            <a:endParaRPr lang="es-ES" dirty="0"/>
          </a:p>
          <a:p>
            <a:pPr lvl="0"/>
            <a:r>
              <a:rPr lang="es-ES" dirty="0">
                <a:solidFill>
                  <a:srgbClr val="000000"/>
                </a:solidFill>
              </a:rPr>
              <a:t/>
            </a:r>
            <a:br>
              <a:rPr lang="es-ES" dirty="0">
                <a:solidFill>
                  <a:srgbClr val="000000"/>
                </a:solidFill>
              </a:rPr>
            </a:br>
            <a:r>
              <a:rPr lang="es-ES" dirty="0">
                <a:solidFill>
                  <a:srgbClr val="000000"/>
                </a:solidFill>
              </a:rPr>
              <a:t/>
            </a:r>
            <a:br>
              <a:rPr lang="es-ES" dirty="0">
                <a:solidFill>
                  <a:srgbClr val="000000"/>
                </a:solidFill>
              </a:rPr>
            </a:b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465" y="2057399"/>
            <a:ext cx="4032448" cy="312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895603" y="764374"/>
            <a:ext cx="8610603" cy="1293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s-ES" b="1"/>
              <a:t>-Phaeophyta (algas pardas)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b="1"/>
              <a:t>En su mayoría son especies marinas. Deben su nombre a la presencia de un pigmento llamado fucoxantina</a:t>
            </a:r>
            <a:r>
              <a:rPr lang="es-ES"/>
              <a:t>, que enmascara a los otros pigmentos y les otorga su típica coloración parda-amarronada.</a:t>
            </a:r>
            <a:endParaRPr lang="es-ES">
              <a:solidFill>
                <a:srgbClr val="000000"/>
              </a:solidFill>
            </a:endParaRPr>
          </a:p>
          <a:p>
            <a:pPr lvl="0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3501008"/>
            <a:ext cx="3384376" cy="3090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895603" y="764374"/>
            <a:ext cx="8610603" cy="1293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s-ES"/>
              <a:t>OTROS TIPOS DE ALGAS 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685800" y="1865311"/>
            <a:ext cx="10820396" cy="4861535"/>
          </a:xfrm>
        </p:spPr>
        <p:txBody>
          <a:bodyPr/>
          <a:lstStyle/>
          <a:p>
            <a:pPr lvl="0"/>
            <a:r>
              <a:rPr lang="es-ES"/>
              <a:t>-Chrysophyta (algas doradas): Color dorado debido a la presencia del carotenoides fucoxantina. Se caracterizan por tener clorofila a y c. Predominan sobre todo en agua dulce.</a:t>
            </a:r>
          </a:p>
          <a:p>
            <a:pPr lvl="0"/>
            <a:r>
              <a:rPr lang="es-ES"/>
              <a:t>-Diatomeas: Algas unicelulares aunque algunas forman colonias; uno de sus rasgos característicos es la presencia de una cubierta de sílice. Son parte importante del fitoplancton.</a:t>
            </a:r>
          </a:p>
          <a:p>
            <a:pPr lvl="0"/>
            <a:r>
              <a:rPr lang="es-ES"/>
              <a:t>-Euglenophyta: protistas flagelados de agua dulce. Presentan cloroplastos de triple membrana, con clorofila a y b. Estas algas presentan movilidad debido a que tienen flagelos.</a:t>
            </a:r>
          </a:p>
          <a:p>
            <a:pPr lvl="0"/>
            <a:r>
              <a:rPr lang="es-ES"/>
              <a:t>-Dinoflagelados: son algas con pigmentos rojos, aunque algunos individuos de este grupo carecen de pigmentos y son heterótrofos. Junto con algunos protozoos, son los responsables de las mareas rojas tóxicas.</a:t>
            </a:r>
          </a:p>
          <a:p>
            <a:pPr lvl="0"/>
            <a:r>
              <a:rPr lang="es-ES">
                <a:solidFill>
                  <a:srgbClr val="000000"/>
                </a:solidFill>
              </a:rPr>
              <a:t/>
            </a:r>
            <a:br>
              <a:rPr lang="es-ES">
                <a:solidFill>
                  <a:srgbClr val="000000"/>
                </a:solidFill>
              </a:rPr>
            </a:br>
            <a:r>
              <a:rPr lang="es-ES">
                <a:solidFill>
                  <a:srgbClr val="000000"/>
                </a:solidFill>
              </a:rPr>
              <a:t/>
            </a:r>
            <a:br>
              <a:rPr lang="es-ES">
                <a:solidFill>
                  <a:srgbClr val="000000"/>
                </a:solidFill>
              </a:rPr>
            </a:b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548680"/>
            <a:ext cx="10306687" cy="517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TC104033937%5b%5bfn=Estela%20de%20condensación%5d%5d</Template>
  <TotalTime>35</TotalTime>
  <Words>720</Words>
  <Application>Microsoft Office PowerPoint</Application>
  <PresentationFormat>Panorámica</PresentationFormat>
  <Paragraphs>71</Paragraphs>
  <Slides>17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Estela de condensación</vt:lpstr>
      <vt:lpstr>ALGAS </vt:lpstr>
      <vt:lpstr>QUE SON LAS ALGAS?</vt:lpstr>
      <vt:lpstr>DONDE SE Encuentran?</vt:lpstr>
      <vt:lpstr>PORQUE SE CARACTERIZAN?</vt:lpstr>
      <vt:lpstr>Chlorophyta (algas verdes)</vt:lpstr>
      <vt:lpstr>-Rhodophyta (algas rojas)</vt:lpstr>
      <vt:lpstr>-Phaeophyta (algas pardas)</vt:lpstr>
      <vt:lpstr>OTROS TIPOS DE ALGAS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Chalalai Sarakor</dc:creator>
  <cp:lastModifiedBy>Yareny</cp:lastModifiedBy>
  <cp:revision>7</cp:revision>
  <dcterms:created xsi:type="dcterms:W3CDTF">2013-07-30T10:54:28Z</dcterms:created>
  <dcterms:modified xsi:type="dcterms:W3CDTF">2016-04-11T04:43:26Z</dcterms:modified>
</cp:coreProperties>
</file>