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9A0F40B3-6E59-49A2-9CD1-CB8F702B3EA7}" type="datetimeFigureOut">
              <a:rPr lang="es-ES" smtClean="0"/>
              <a:t>20/02/2012</a:t>
            </a:fld>
            <a:endParaRPr lang="es-ES"/>
          </a:p>
        </p:txBody>
      </p:sp>
      <p:sp>
        <p:nvSpPr>
          <p:cNvPr id="5" name="Footer Placeholder 4"/>
          <p:cNvSpPr>
            <a:spLocks noGrp="1"/>
          </p:cNvSpPr>
          <p:nvPr>
            <p:ph type="ftr" sz="quarter" idx="11"/>
          </p:nvPr>
        </p:nvSpPr>
        <p:spPr bwMode="white"/>
        <p:txBody>
          <a:bodyPr/>
          <a:lstStyle/>
          <a:p>
            <a:endParaRPr lang="es-ES"/>
          </a:p>
        </p:txBody>
      </p:sp>
      <p:sp>
        <p:nvSpPr>
          <p:cNvPr id="6" name="Slide Number Placeholder 5"/>
          <p:cNvSpPr>
            <a:spLocks noGrp="1"/>
          </p:cNvSpPr>
          <p:nvPr>
            <p:ph type="sldNum" sz="quarter" idx="12"/>
          </p:nvPr>
        </p:nvSpPr>
        <p:spPr/>
        <p:txBody>
          <a:bodyPr/>
          <a:lstStyle/>
          <a:p>
            <a:fld id="{1751C205-5C60-4BED-A50F-9D3F27DF9C1D}"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A0F40B3-6E59-49A2-9CD1-CB8F702B3EA7}" type="datetimeFigureOut">
              <a:rPr lang="es-ES" smtClean="0"/>
              <a:t>20/02/2012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751C205-5C60-4BED-A50F-9D3F27DF9C1D}"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A0F40B3-6E59-49A2-9CD1-CB8F702B3EA7}" type="datetimeFigureOut">
              <a:rPr lang="es-ES" smtClean="0"/>
              <a:t>20/02/2012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751C205-5C60-4BED-A50F-9D3F27DF9C1D}"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A0F40B3-6E59-49A2-9CD1-CB8F702B3EA7}" type="datetimeFigureOut">
              <a:rPr lang="es-ES" smtClean="0"/>
              <a:t>20/02/2012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751C205-5C60-4BED-A50F-9D3F27DF9C1D}" type="slidenum">
              <a:rPr lang="es-ES" smtClean="0"/>
              <a:t>‹Nº›</a:t>
            </a:fld>
            <a:endParaRPr lang="es-E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A0F40B3-6E59-49A2-9CD1-CB8F702B3EA7}" type="datetimeFigureOut">
              <a:rPr lang="es-ES" smtClean="0"/>
              <a:t>20/02/2012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751C205-5C60-4BED-A50F-9D3F27DF9C1D}" type="slidenum">
              <a:rPr lang="es-ES" smtClean="0"/>
              <a:t>‹Nº›</a:t>
            </a:fld>
            <a:endParaRPr lang="es-E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9A0F40B3-6E59-49A2-9CD1-CB8F702B3EA7}" type="datetimeFigureOut">
              <a:rPr lang="es-ES" smtClean="0"/>
              <a:t>20/02/2012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751C205-5C60-4BED-A50F-9D3F27DF9C1D}" type="slidenum">
              <a:rPr lang="es-ES" smtClean="0"/>
              <a:t>‹Nº›</a:t>
            </a:fld>
            <a:endParaRPr lang="es-ES"/>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9A0F40B3-6E59-49A2-9CD1-CB8F702B3EA7}" type="datetimeFigureOut">
              <a:rPr lang="es-ES" smtClean="0"/>
              <a:t>20/02/2012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751C205-5C60-4BED-A50F-9D3F27DF9C1D}"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A0F40B3-6E59-49A2-9CD1-CB8F702B3EA7}" type="datetimeFigureOut">
              <a:rPr lang="es-ES" smtClean="0"/>
              <a:t>20/02/2012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751C205-5C60-4BED-A50F-9D3F27DF9C1D}" type="slidenum">
              <a:rPr lang="es-ES" smtClean="0"/>
              <a:t>‹Nº›</a:t>
            </a:fld>
            <a:endParaRPr lang="es-E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A0F40B3-6E59-49A2-9CD1-CB8F702B3EA7}" type="datetimeFigureOut">
              <a:rPr lang="es-ES" smtClean="0"/>
              <a:t>20/02/2012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751C205-5C60-4BED-A50F-9D3F27DF9C1D}"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A0F40B3-6E59-49A2-9CD1-CB8F702B3EA7}" type="datetimeFigureOut">
              <a:rPr lang="es-ES" smtClean="0"/>
              <a:t>20/02/2012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751C205-5C60-4BED-A50F-9D3F27DF9C1D}" type="slidenum">
              <a:rPr lang="es-ES" smtClean="0"/>
              <a:t>‹Nº›</a:t>
            </a:fld>
            <a:endParaRPr lang="es-ES"/>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A0F40B3-6E59-49A2-9CD1-CB8F702B3EA7}" type="datetimeFigureOut">
              <a:rPr lang="es-ES" smtClean="0"/>
              <a:t>20/02/2012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751C205-5C60-4BED-A50F-9D3F27DF9C1D}"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A0F40B3-6E59-49A2-9CD1-CB8F702B3EA7}" type="datetimeFigureOut">
              <a:rPr lang="es-ES" smtClean="0"/>
              <a:t>20/02/2012</a:t>
            </a:fld>
            <a:endParaRPr lang="es-E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E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1751C205-5C60-4BED-A50F-9D3F27DF9C1D}"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monografias.com/trabajos11/norma/norma.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smtClean="0"/>
              <a:t>Historia de la administración</a:t>
            </a:r>
            <a:endParaRPr lang="es-ES" dirty="0"/>
          </a:p>
        </p:txBody>
      </p:sp>
      <p:sp>
        <p:nvSpPr>
          <p:cNvPr id="5" name="4 Subtítulo"/>
          <p:cNvSpPr>
            <a:spLocks noGrp="1"/>
          </p:cNvSpPr>
          <p:nvPr>
            <p:ph type="subTitle" idx="1"/>
          </p:nvPr>
        </p:nvSpPr>
        <p:spPr>
          <a:solidFill>
            <a:schemeClr val="tx1"/>
          </a:solidFill>
          <a:ln>
            <a:solidFill>
              <a:schemeClr val="bg2"/>
            </a:solidFill>
          </a:ln>
        </p:spPr>
        <p:txBody>
          <a:bodyPr/>
          <a:lstStyle/>
          <a:p>
            <a:r>
              <a:rPr lang="es-ES" b="1" dirty="0" smtClean="0"/>
              <a:t>Línea del tiempo</a:t>
            </a:r>
            <a:endParaRPr lang="es-ES" b="1" dirty="0"/>
          </a:p>
        </p:txBody>
      </p:sp>
    </p:spTree>
    <p:extLst>
      <p:ext uri="{BB962C8B-B14F-4D97-AF65-F5344CB8AC3E}">
        <p14:creationId xmlns:p14="http://schemas.microsoft.com/office/powerpoint/2010/main" val="2258239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prehistoria</a:t>
            </a:r>
            <a:endParaRPr lang="es-ES" dirty="0"/>
          </a:p>
        </p:txBody>
      </p:sp>
      <p:sp>
        <p:nvSpPr>
          <p:cNvPr id="3" name="2 Marcador de contenido"/>
          <p:cNvSpPr>
            <a:spLocks noGrp="1"/>
          </p:cNvSpPr>
          <p:nvPr>
            <p:ph idx="1"/>
          </p:nvPr>
        </p:nvSpPr>
        <p:spPr>
          <a:solidFill>
            <a:schemeClr val="bg2"/>
          </a:solidFill>
          <a:ln>
            <a:solidFill>
              <a:schemeClr val="tx1"/>
            </a:solidFill>
          </a:ln>
        </p:spPr>
        <p:txBody>
          <a:bodyPr>
            <a:normAutofit fontScale="70000" lnSpcReduction="20000"/>
          </a:bodyPr>
          <a:lstStyle/>
          <a:p>
            <a:r>
              <a:rPr lang="es-ES" dirty="0"/>
              <a:t>El punto de partida de esta </a:t>
            </a:r>
            <a:r>
              <a:rPr lang="es-ES" dirty="0" err="1" smtClean="0">
                <a:hlinkClick r:id="rId2"/>
              </a:rPr>
              <a:t>i</a:t>
            </a:r>
            <a:r>
              <a:rPr lang="es-ES" dirty="0" err="1" smtClean="0"/>
              <a:t>investigacion</a:t>
            </a:r>
            <a:r>
              <a:rPr lang="es-ES" dirty="0" smtClean="0"/>
              <a:t>, </a:t>
            </a:r>
            <a:r>
              <a:rPr lang="es-ES" dirty="0"/>
              <a:t>cercanamente posterior a la retirada de los glaciares hacia el norte –la última- edad glacial importante es fechada al rededor de 10,000 a 9,000 a.C. coincidió con la desaparición gradual de las grandes manadas de animales </a:t>
            </a:r>
            <a:r>
              <a:rPr lang="es-ES" dirty="0" smtClean="0"/>
              <a:t>herbívoros </a:t>
            </a:r>
            <a:r>
              <a:rPr lang="es-ES" dirty="0"/>
              <a:t>que fueron remplazados por otros más ágiles y dispersos. La adaptación a esas condiciones produjo las denominadas culturas mesolíticas. Los hombres devinieron recolectores viniendo de la caza, de la </a:t>
            </a:r>
            <a:r>
              <a:rPr lang="es-ES" dirty="0" smtClean="0"/>
              <a:t>pesca</a:t>
            </a:r>
            <a:r>
              <a:rPr lang="es-ES" dirty="0"/>
              <a:t> y recogiendo frutas y nueces.</a:t>
            </a:r>
          </a:p>
          <a:p>
            <a:r>
              <a:rPr lang="es-ES" dirty="0"/>
              <a:t>Fue en este </a:t>
            </a:r>
            <a:r>
              <a:rPr lang="es-ES" dirty="0" smtClean="0"/>
              <a:t>tiempo</a:t>
            </a:r>
            <a:r>
              <a:rPr lang="es-ES" dirty="0"/>
              <a:t> cuando grupos familiares al principio y más tarde tribus enteras unieron sus esfuerzos para auxiliarse mutuamente en la cacería y en la defensa contra enemigos. Poco se conoce sin embargo, </a:t>
            </a:r>
            <a:r>
              <a:rPr lang="es-ES" dirty="0" smtClean="0"/>
              <a:t>acerca de </a:t>
            </a:r>
            <a:r>
              <a:rPr lang="es-ES" dirty="0"/>
              <a:t>esos hombres verdaderamente primitivos. Todo lo que dejaron se reduce a unos cuantos </a:t>
            </a:r>
            <a:r>
              <a:rPr lang="es-ES" dirty="0" smtClean="0"/>
              <a:t>huesos, </a:t>
            </a:r>
            <a:r>
              <a:rPr lang="es-ES" dirty="0"/>
              <a:t>restos de fogatas, </a:t>
            </a:r>
            <a:r>
              <a:rPr lang="es-ES" dirty="0" smtClean="0"/>
              <a:t>herramientas </a:t>
            </a:r>
            <a:r>
              <a:rPr lang="es-ES" dirty="0"/>
              <a:t>sencillas y algunos dibujos en los muros de las cuevas.</a:t>
            </a:r>
          </a:p>
          <a:p>
            <a:endParaRPr lang="es-ES" dirty="0"/>
          </a:p>
        </p:txBody>
      </p:sp>
    </p:spTree>
    <p:extLst>
      <p:ext uri="{BB962C8B-B14F-4D97-AF65-F5344CB8AC3E}">
        <p14:creationId xmlns:p14="http://schemas.microsoft.com/office/powerpoint/2010/main" val="3322606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Civilizaciones antiguas</a:t>
            </a:r>
            <a:endParaRPr lang="es-ES" dirty="0"/>
          </a:p>
        </p:txBody>
      </p:sp>
    </p:spTree>
    <p:extLst>
      <p:ext uri="{BB962C8B-B14F-4D97-AF65-F5344CB8AC3E}">
        <p14:creationId xmlns:p14="http://schemas.microsoft.com/office/powerpoint/2010/main" val="292968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china</a:t>
            </a:r>
            <a:endParaRPr lang="es-ES" dirty="0"/>
          </a:p>
        </p:txBody>
      </p:sp>
      <p:sp>
        <p:nvSpPr>
          <p:cNvPr id="3" name="2 Marcador de contenido"/>
          <p:cNvSpPr>
            <a:spLocks noGrp="1"/>
          </p:cNvSpPr>
          <p:nvPr>
            <p:ph idx="1"/>
          </p:nvPr>
        </p:nvSpPr>
        <p:spPr/>
        <p:txBody>
          <a:bodyPr>
            <a:normAutofit fontScale="70000" lnSpcReduction="20000"/>
          </a:bodyPr>
          <a:lstStyle/>
          <a:p>
            <a:r>
              <a:rPr lang="es-ES" dirty="0"/>
              <a:t>El gran filósofo Confucio sentó las primeras bases de un buen </a:t>
            </a:r>
            <a:r>
              <a:rPr lang="es-ES" dirty="0" smtClean="0"/>
              <a:t>gobierno</a:t>
            </a:r>
            <a:r>
              <a:rPr lang="es-ES" dirty="0"/>
              <a:t> en China, a pesar de que nunca estuvo satisfecho de los que había aportado con tal fin en los diferentes cargos que desempeñó, desde magistrado local hasta primer ministro. Al retirarse de la vida pública escribió sobre aspectos políticos y gobierno, incluyendo su criterio sobre varias cosas.</a:t>
            </a:r>
          </a:p>
          <a:p>
            <a:r>
              <a:rPr lang="es-ES" dirty="0"/>
              <a:t>Otros contemporáneos de Confucio se interesaron también en los asuntos administrativos y de ellos </a:t>
            </a:r>
            <a:r>
              <a:rPr lang="es-ES" dirty="0" err="1"/>
              <a:t>Micius</a:t>
            </a:r>
            <a:r>
              <a:rPr lang="es-ES" dirty="0"/>
              <a:t> o Mo-ti fundó, 500 años antes de Jesucristo, una rama de la misma </a:t>
            </a:r>
            <a:r>
              <a:rPr lang="es-ES" dirty="0" smtClean="0"/>
              <a:t>escuela </a:t>
            </a:r>
            <a:r>
              <a:rPr lang="es-ES" dirty="0"/>
              <a:t>que difería fundamentalmente en aspectos filosóficos más que en principios.</a:t>
            </a:r>
          </a:p>
          <a:p>
            <a:r>
              <a:rPr lang="es-ES" dirty="0"/>
              <a:t>A través de varios siglos, los chinos tuvieron un sistema administrativo de orden, con un servicio civil bien desarrollado y una apreciación bastante satisfactoria sobre muchos de los problemas modernos de administración pública.</a:t>
            </a:r>
          </a:p>
          <a:p>
            <a:endParaRPr lang="es-ES" dirty="0"/>
          </a:p>
        </p:txBody>
      </p:sp>
    </p:spTree>
    <p:extLst>
      <p:ext uri="{BB962C8B-B14F-4D97-AF65-F5344CB8AC3E}">
        <p14:creationId xmlns:p14="http://schemas.microsoft.com/office/powerpoint/2010/main" val="114715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Egipto</a:t>
            </a:r>
            <a:endParaRPr lang="es-ES" dirty="0"/>
          </a:p>
        </p:txBody>
      </p:sp>
      <p:sp>
        <p:nvSpPr>
          <p:cNvPr id="3" name="2 Marcador de contenido"/>
          <p:cNvSpPr>
            <a:spLocks noGrp="1"/>
          </p:cNvSpPr>
          <p:nvPr>
            <p:ph idx="1"/>
          </p:nvPr>
        </p:nvSpPr>
        <p:spPr/>
        <p:txBody>
          <a:bodyPr>
            <a:normAutofit fontScale="70000" lnSpcReduction="20000"/>
          </a:bodyPr>
          <a:lstStyle/>
          <a:p>
            <a:r>
              <a:rPr lang="es-ES" dirty="0" smtClean="0"/>
              <a:t>En</a:t>
            </a:r>
            <a:r>
              <a:rPr lang="es-ES" dirty="0"/>
              <a:t> Egipto el tipo de administración se refleja una coordinación con un objetivo previamente fijado, su sistema el factor humano ya tenía cargos especiales es decir contaba con arquero, colectores de miel, marineros; algo importante de esta organización es que ya se contaba con un fondo </a:t>
            </a:r>
            <a:r>
              <a:rPr lang="es-ES" dirty="0" err="1"/>
              <a:t>devalores</a:t>
            </a:r>
            <a:r>
              <a:rPr lang="es-ES" dirty="0"/>
              <a:t> para los egipcios que se obtenía de los impuestos que el gobierno cobraba a sus habitantes, con el fin de después duplicarlo al comercializarlo por otros objetos.</a:t>
            </a:r>
          </a:p>
          <a:p>
            <a:r>
              <a:rPr lang="es-ES" dirty="0"/>
              <a:t>Egipto tenía una </a:t>
            </a:r>
            <a:r>
              <a:rPr lang="es-ES" dirty="0" smtClean="0"/>
              <a:t>economía</a:t>
            </a:r>
            <a:r>
              <a:rPr lang="es-ES" dirty="0"/>
              <a:t> </a:t>
            </a:r>
            <a:r>
              <a:rPr lang="es-ES" dirty="0" smtClean="0"/>
              <a:t>planeada </a:t>
            </a:r>
            <a:r>
              <a:rPr lang="es-ES" dirty="0"/>
              <a:t>y, un sistema administrativo bastante amplio, que ha sido clasificado por Weber como "burocrático". Debido a los medios de comunicación marítimos fluviales, así como el uso comunal de la tierra, fue necesario que tales servicios y </a:t>
            </a:r>
            <a:r>
              <a:rPr lang="es-ES" dirty="0" err="1" smtClean="0"/>
              <a:t>bienesfueran</a:t>
            </a:r>
            <a:r>
              <a:rPr lang="es-ES" dirty="0" smtClean="0"/>
              <a:t> </a:t>
            </a:r>
            <a:r>
              <a:rPr lang="es-ES" dirty="0"/>
              <a:t>administrados de manera pública y colectiva, a través de el gran poder del gobierno central.</a:t>
            </a:r>
          </a:p>
          <a:p>
            <a:endParaRPr lang="es-ES" dirty="0"/>
          </a:p>
        </p:txBody>
      </p:sp>
    </p:spTree>
    <p:extLst>
      <p:ext uri="{BB962C8B-B14F-4D97-AF65-F5344CB8AC3E}">
        <p14:creationId xmlns:p14="http://schemas.microsoft.com/office/powerpoint/2010/main" val="1279869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Roma</a:t>
            </a:r>
            <a:endParaRPr lang="es-ES" dirty="0"/>
          </a:p>
        </p:txBody>
      </p:sp>
      <p:sp>
        <p:nvSpPr>
          <p:cNvPr id="3" name="2 Marcador de contenido"/>
          <p:cNvSpPr>
            <a:spLocks noGrp="1"/>
          </p:cNvSpPr>
          <p:nvPr>
            <p:ph idx="1"/>
          </p:nvPr>
        </p:nvSpPr>
        <p:spPr/>
        <p:txBody>
          <a:bodyPr>
            <a:normAutofit fontScale="70000" lnSpcReduction="20000"/>
          </a:bodyPr>
          <a:lstStyle/>
          <a:p>
            <a:r>
              <a:rPr lang="es-ES" dirty="0"/>
              <a:t>La organización de ROMA repercutió </a:t>
            </a:r>
            <a:r>
              <a:rPr lang="es-ES" dirty="0" err="1"/>
              <a:t>significablemente</a:t>
            </a:r>
            <a:r>
              <a:rPr lang="es-ES" dirty="0"/>
              <a:t> en el éxito del imperio romano y aunque no quedan muchos </a:t>
            </a:r>
            <a:r>
              <a:rPr lang="es-ES" dirty="0" smtClean="0"/>
              <a:t>documentos</a:t>
            </a:r>
            <a:r>
              <a:rPr lang="es-ES" dirty="0"/>
              <a:t> de su administración se sabe que se manejaban por magisterios plenamente identificados en un orden jerárquico de importancia para el estado.</a:t>
            </a:r>
          </a:p>
          <a:p>
            <a:r>
              <a:rPr lang="es-ES" dirty="0"/>
              <a:t>Después de varios siglos de monarquía, ejercida por soberanos etruscos, la república es instaurada en 509 a. J. C. En lo sucesivo, todos los ciudadanos forman el </a:t>
            </a:r>
            <a:r>
              <a:rPr lang="es-ES" dirty="0" err="1"/>
              <a:t>populus</a:t>
            </a:r>
            <a:r>
              <a:rPr lang="es-ES" dirty="0"/>
              <a:t> </a:t>
            </a:r>
            <a:r>
              <a:rPr lang="es-ES" dirty="0" err="1"/>
              <a:t>romanus</a:t>
            </a:r>
            <a:r>
              <a:rPr lang="es-ES" dirty="0"/>
              <a:t>, que se reúne en unas asambleas, los comicios. Cada año eligen unos magistrados encargados de gobernar el país: Cuestores (finanzas), ediles (administración), y </a:t>
            </a:r>
            <a:r>
              <a:rPr lang="es-ES" dirty="0" err="1"/>
              <a:t>pretones</a:t>
            </a:r>
            <a:r>
              <a:rPr lang="es-ES" dirty="0"/>
              <a:t> (justicia). En la cumbre, dos cónsules ostentan el poder ejecutivo, dirigen al ejército y realizan las funciones de jefes de estado. Acceder a estas diferentes funciones, una después de otra, constituye el </a:t>
            </a:r>
            <a:r>
              <a:rPr lang="es-ES" dirty="0" err="1"/>
              <a:t>curus</a:t>
            </a:r>
            <a:r>
              <a:rPr lang="es-ES" dirty="0"/>
              <a:t> </a:t>
            </a:r>
            <a:r>
              <a:rPr lang="es-ES" dirty="0" err="1"/>
              <a:t>honorum</a:t>
            </a:r>
            <a:r>
              <a:rPr lang="es-ES" dirty="0"/>
              <a:t>. Por ultimo, todos los antiguos magistrados componen el senado, que controla la política interior y dirige la política exterior.</a:t>
            </a:r>
          </a:p>
          <a:p>
            <a:endParaRPr lang="es-ES" dirty="0"/>
          </a:p>
        </p:txBody>
      </p:sp>
    </p:spTree>
    <p:extLst>
      <p:ext uri="{BB962C8B-B14F-4D97-AF65-F5344CB8AC3E}">
        <p14:creationId xmlns:p14="http://schemas.microsoft.com/office/powerpoint/2010/main" val="1854340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gRECIA</a:t>
            </a:r>
            <a:endParaRPr lang="es-ES" dirty="0"/>
          </a:p>
        </p:txBody>
      </p:sp>
      <p:sp>
        <p:nvSpPr>
          <p:cNvPr id="3" name="2 Marcador de contenido"/>
          <p:cNvSpPr>
            <a:spLocks noGrp="1"/>
          </p:cNvSpPr>
          <p:nvPr>
            <p:ph idx="1"/>
          </p:nvPr>
        </p:nvSpPr>
        <p:spPr/>
        <p:txBody>
          <a:bodyPr>
            <a:normAutofit fontScale="62500" lnSpcReduction="20000"/>
          </a:bodyPr>
          <a:lstStyle/>
          <a:p>
            <a:r>
              <a:rPr lang="es-ES" dirty="0"/>
              <a:t>La aportación que dio Grecia a la administración es grande y fue gracias a sus filósofos, algunos conceptos prevalecen aún.</a:t>
            </a:r>
            <a:br>
              <a:rPr lang="es-ES" dirty="0"/>
            </a:br>
            <a:r>
              <a:rPr lang="es-ES" dirty="0"/>
              <a:t>SOCRATES. Utiliza en la organización aspectos administrativos, separando el conocimiento técnico de la experiencia.</a:t>
            </a:r>
            <a:br>
              <a:rPr lang="es-ES" dirty="0"/>
            </a:br>
            <a:r>
              <a:rPr lang="es-ES" dirty="0"/>
              <a:t>PLATON. Habla de las aptitudes naturales de los hombres, da origen a la especialización.</a:t>
            </a:r>
            <a:br>
              <a:rPr lang="es-ES" dirty="0"/>
            </a:br>
            <a:r>
              <a:rPr lang="es-ES" dirty="0"/>
              <a:t>ARISTOTELES. Nos habla de que para lograr un estado perfecto.</a:t>
            </a:r>
            <a:br>
              <a:rPr lang="es-ES" dirty="0"/>
            </a:br>
            <a:r>
              <a:rPr lang="es-ES" dirty="0"/>
              <a:t>PERICLES. Nos da unos de los principios básicos de la administración que se refiere a la selección de personal.</a:t>
            </a:r>
            <a:br>
              <a:rPr lang="es-ES" dirty="0"/>
            </a:br>
            <a:r>
              <a:rPr lang="es-ES" dirty="0"/>
              <a:t>La administración gubernamental griega tuvo cuatro pasos evolutivos, puesto que sus estados tuvieron:</a:t>
            </a:r>
          </a:p>
          <a:p>
            <a:r>
              <a:rPr lang="es-ES" dirty="0"/>
              <a:t>Monarquías</a:t>
            </a:r>
            <a:br>
              <a:rPr lang="es-ES" dirty="0"/>
            </a:br>
            <a:r>
              <a:rPr lang="es-ES" dirty="0"/>
              <a:t>Aristocracias</a:t>
            </a:r>
          </a:p>
          <a:p>
            <a:r>
              <a:rPr lang="es-ES" dirty="0"/>
              <a:t>Tiranías</a:t>
            </a:r>
            <a:br>
              <a:rPr lang="es-ES" dirty="0"/>
            </a:br>
            <a:r>
              <a:rPr lang="es-ES" dirty="0"/>
              <a:t>Democracias</a:t>
            </a:r>
          </a:p>
        </p:txBody>
      </p:sp>
    </p:spTree>
    <p:extLst>
      <p:ext uri="{BB962C8B-B14F-4D97-AF65-F5344CB8AC3E}">
        <p14:creationId xmlns:p14="http://schemas.microsoft.com/office/powerpoint/2010/main" val="1419176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edad media</a:t>
            </a:r>
            <a:endParaRPr lang="es-ES" dirty="0"/>
          </a:p>
        </p:txBody>
      </p:sp>
      <p:sp>
        <p:nvSpPr>
          <p:cNvPr id="3" name="2 Marcador de contenido"/>
          <p:cNvSpPr>
            <a:spLocks noGrp="1"/>
          </p:cNvSpPr>
          <p:nvPr>
            <p:ph idx="1"/>
          </p:nvPr>
        </p:nvSpPr>
        <p:spPr/>
        <p:txBody>
          <a:bodyPr>
            <a:normAutofit fontScale="85000" lnSpcReduction="10000"/>
          </a:bodyPr>
          <a:lstStyle/>
          <a:p>
            <a:r>
              <a:rPr lang="es-ES" dirty="0"/>
              <a:t>La Edad Media de Europa se caracterizó básicamente por un sistema político original: el feudalismo. Los reyes sólo disponían de un poder limitado: no eran mas que la cabeza de toda una jerarquía de señores, vinculados entre ellos por lazos de vasallaje. El señor feudal vivía en su castillo, administraba la justicia, dirigía la policía, recaudaba los impuestos y acuñaba la moneda. Su autoridad y, en ciertos casos, su papel de protector se ejercían sobre sus vasallos y sobre la masa de campesinos, que constituían en ese entonces el elemento esencial de la población. Entre estos últimos, algunos eran libres, (los llanos) y otros dependían directamente del señor (los ciervos).</a:t>
            </a:r>
            <a:endParaRPr lang="es-ES" dirty="0"/>
          </a:p>
        </p:txBody>
      </p:sp>
    </p:spTree>
    <p:extLst>
      <p:ext uri="{BB962C8B-B14F-4D97-AF65-F5344CB8AC3E}">
        <p14:creationId xmlns:p14="http://schemas.microsoft.com/office/powerpoint/2010/main" val="30002513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22</TotalTime>
  <Words>43</Words>
  <Application>Microsoft Office PowerPoint</Application>
  <PresentationFormat>Presentación en pantalla (4:3)</PresentationFormat>
  <Paragraphs>22</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Alta costura</vt:lpstr>
      <vt:lpstr>Historia de la administración</vt:lpstr>
      <vt:lpstr>prehistoria</vt:lpstr>
      <vt:lpstr>Civilizaciones antiguas</vt:lpstr>
      <vt:lpstr>china</vt:lpstr>
      <vt:lpstr>Egipto</vt:lpstr>
      <vt:lpstr>Roma</vt:lpstr>
      <vt:lpstr>gRECIA</vt:lpstr>
      <vt:lpstr>La edad media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de la administración</dc:title>
  <dc:creator>qarOo</dc:creator>
  <cp:lastModifiedBy>qarOo</cp:lastModifiedBy>
  <cp:revision>3</cp:revision>
  <dcterms:created xsi:type="dcterms:W3CDTF">2012-02-20T21:02:05Z</dcterms:created>
  <dcterms:modified xsi:type="dcterms:W3CDTF">2012-02-20T21:25:04Z</dcterms:modified>
</cp:coreProperties>
</file>